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Lst>
  <p:sldSz cy="5143500" cx="9144000"/>
  <p:notesSz cx="6858000" cy="9144000"/>
  <p:embeddedFontLst>
    <p:embeddedFont>
      <p:font typeface="Roboto"/>
      <p:regular r:id="rId236"/>
      <p:bold r:id="rId237"/>
      <p:italic r:id="rId238"/>
      <p:boldItalic r:id="rId239"/>
    </p:embeddedFont>
    <p:embeddedFont>
      <p:font typeface="PT Sans Narrow"/>
      <p:regular r:id="rId240"/>
      <p:bold r:id="rId241"/>
    </p:embeddedFont>
    <p:embeddedFont>
      <p:font typeface="Helvetica Neue"/>
      <p:regular r:id="rId242"/>
      <p:bold r:id="rId243"/>
      <p:italic r:id="rId244"/>
      <p:boldItalic r:id="rId245"/>
    </p:embeddedFont>
    <p:embeddedFont>
      <p:font typeface="Open Sans"/>
      <p:regular r:id="rId246"/>
      <p:bold r:id="rId247"/>
      <p:italic r:id="rId248"/>
      <p:boldItalic r:id="rId2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font" Target="fonts/OpenSans-boldItalic.fntdata"/><Relationship Id="rId127" Type="http://schemas.openxmlformats.org/officeDocument/2006/relationships/slide" Target="slides/slide121.xml"/><Relationship Id="rId248" Type="http://schemas.openxmlformats.org/officeDocument/2006/relationships/font" Target="fonts/OpenSans-italic.fntdata"/><Relationship Id="rId126" Type="http://schemas.openxmlformats.org/officeDocument/2006/relationships/slide" Target="slides/slide120.xml"/><Relationship Id="rId247" Type="http://schemas.openxmlformats.org/officeDocument/2006/relationships/font" Target="fonts/OpenSans-bold.fntdata"/><Relationship Id="rId121" Type="http://schemas.openxmlformats.org/officeDocument/2006/relationships/slide" Target="slides/slide115.xml"/><Relationship Id="rId242" Type="http://schemas.openxmlformats.org/officeDocument/2006/relationships/font" Target="fonts/HelveticaNeue-regular.fntdata"/><Relationship Id="rId120" Type="http://schemas.openxmlformats.org/officeDocument/2006/relationships/slide" Target="slides/slide114.xml"/><Relationship Id="rId241" Type="http://schemas.openxmlformats.org/officeDocument/2006/relationships/font" Target="fonts/PTSansNarrow-bold.fntdata"/><Relationship Id="rId240" Type="http://schemas.openxmlformats.org/officeDocument/2006/relationships/font" Target="fonts/PTSansNarrow-regular.fntdata"/><Relationship Id="rId125" Type="http://schemas.openxmlformats.org/officeDocument/2006/relationships/slide" Target="slides/slide119.xml"/><Relationship Id="rId246" Type="http://schemas.openxmlformats.org/officeDocument/2006/relationships/font" Target="fonts/OpenSans-regular.fntdata"/><Relationship Id="rId124" Type="http://schemas.openxmlformats.org/officeDocument/2006/relationships/slide" Target="slides/slide118.xml"/><Relationship Id="rId245" Type="http://schemas.openxmlformats.org/officeDocument/2006/relationships/font" Target="fonts/HelveticaNeue-boldItalic.fntdata"/><Relationship Id="rId123" Type="http://schemas.openxmlformats.org/officeDocument/2006/relationships/slide" Target="slides/slide117.xml"/><Relationship Id="rId244" Type="http://schemas.openxmlformats.org/officeDocument/2006/relationships/font" Target="fonts/HelveticaNeue-italic.fntdata"/><Relationship Id="rId122" Type="http://schemas.openxmlformats.org/officeDocument/2006/relationships/slide" Target="slides/slide116.xml"/><Relationship Id="rId243" Type="http://schemas.openxmlformats.org/officeDocument/2006/relationships/font" Target="fonts/HelveticaNeue-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font" Target="fonts/Roboto-boldItalic.fntdata"/><Relationship Id="rId117" Type="http://schemas.openxmlformats.org/officeDocument/2006/relationships/slide" Target="slides/slide111.xml"/><Relationship Id="rId238" Type="http://schemas.openxmlformats.org/officeDocument/2006/relationships/font" Target="fonts/Roboto-italic.fntdata"/><Relationship Id="rId116" Type="http://schemas.openxmlformats.org/officeDocument/2006/relationships/slide" Target="slides/slide110.xml"/><Relationship Id="rId237" Type="http://schemas.openxmlformats.org/officeDocument/2006/relationships/font" Target="fonts/Roboto-bold.fntdata"/><Relationship Id="rId115" Type="http://schemas.openxmlformats.org/officeDocument/2006/relationships/slide" Target="slides/slide109.xml"/><Relationship Id="rId236" Type="http://schemas.openxmlformats.org/officeDocument/2006/relationships/font" Target="fonts/Roboto-regular.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52dc062f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52dc062f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200"/>
              <a:t>C. Instantiation</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44a9424bf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44a9424bf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44a005d973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44a005d97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44a005d9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44a005d9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44a005d97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44a005d97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452dc062f4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452dc062f4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452dc062f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452dc062f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43a3c5da6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43a3c5da6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43a3c5da6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3a3c5da6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44a005d97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44a005d97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44a005d97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44a005d97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52dc062f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52dc062f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a:t>
            </a:r>
            <a:r>
              <a:rPr lang="en" sz="2200"/>
              <a:t>Creating a class diagram</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44a005d97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44a005d97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43a3c5da6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43a3c5da6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452dc062f4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452dc062f4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452dc062f4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452dc062f4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452dc062f4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452dc062f4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452dc062f4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452dc062f4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44a005d97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44a005d97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452dc062f4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452dc062f4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4a005d97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4a005d97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44a005d97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4a005d97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52dc062f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52dc062f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lphaUcPeriod"/>
            </a:pPr>
            <a:r>
              <a:rPr lang="en" sz="2200"/>
              <a:t>FURPS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44a005d97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44a005d97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43a3c5da6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43a3c5da6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44a005d97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44a005d973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44a005d973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44a005d97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44a005d973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44a005d97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44a005d973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44a005d97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44a005d973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44a005d973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452dc062f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452dc062f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43a3c5da6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43a3c5da6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452d62941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452d62941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52dc062f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52dc062f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 </a:t>
            </a:r>
            <a:r>
              <a:rPr lang="en" sz="2200"/>
              <a:t>TRUE</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452dc062f4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452dc062f4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52d62941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52d62941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452d62941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452d62941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452d62941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452d62941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452d62941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452d62941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452d62941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452d62941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52d629417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452d62941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452d629417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452d629417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452d62941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452d62941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452dc062f4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452dc062f4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52dc062f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52dc062f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 TRUE</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452d62941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452d62941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452dc062f4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452dc062f4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452d62941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452d62941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452d62941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452d62941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highlight>
                  <a:srgbClr val="FFFFFF"/>
                </a:highlight>
                <a:latin typeface="Courier New"/>
                <a:ea typeface="Courier New"/>
                <a:cs typeface="Courier New"/>
                <a:sym typeface="Courier New"/>
              </a:rPr>
              <a:t>public class Test </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highlight>
                  <a:srgbClr val="FFFFFF"/>
                </a:highlight>
                <a:latin typeface="Courier New"/>
                <a:ea typeface="Courier New"/>
                <a:cs typeface="Courier New"/>
                <a:sym typeface="Courier New"/>
              </a:rPr>
              <a:t>{</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highlight>
                  <a:srgbClr val="FFFFFF"/>
                </a:highlight>
                <a:latin typeface="Courier New"/>
                <a:ea typeface="Courier New"/>
                <a:cs typeface="Courier New"/>
                <a:sym typeface="Courier New"/>
              </a:rPr>
              <a:t>    public static void main(String args[]) </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highlight>
                  <a:srgbClr val="FFFFFF"/>
                </a:highlight>
                <a:latin typeface="Courier New"/>
                <a:ea typeface="Courier New"/>
                <a:cs typeface="Courier New"/>
                <a:sym typeface="Courier New"/>
              </a:rPr>
              <a:t>    {</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highlight>
                  <a:srgbClr val="FFFFFF"/>
                </a:highlight>
                <a:latin typeface="Courier New"/>
                <a:ea typeface="Courier New"/>
                <a:cs typeface="Courier New"/>
                <a:sym typeface="Courier New"/>
              </a:rPr>
              <a:t>          </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highlight>
                  <a:srgbClr val="FFFFFF"/>
                </a:highlight>
                <a:latin typeface="Courier New"/>
                <a:ea typeface="Courier New"/>
                <a:cs typeface="Courier New"/>
                <a:sym typeface="Courier New"/>
              </a:rPr>
              <a:t>        MountainBike mb = new MountainBike(3, 100, 25);</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highlight>
                  <a:srgbClr val="FFFFFF"/>
                </a:highlight>
                <a:latin typeface="Courier New"/>
                <a:ea typeface="Courier New"/>
                <a:cs typeface="Courier New"/>
                <a:sym typeface="Courier New"/>
              </a:rPr>
              <a:t>        System.out.println(mb.toString());</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highlight>
                  <a:srgbClr val="FFFFFF"/>
                </a:highlight>
                <a:latin typeface="Courier New"/>
                <a:ea typeface="Courier New"/>
                <a:cs typeface="Courier New"/>
                <a:sym typeface="Courier New"/>
              </a:rPr>
              <a:t>              </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highlight>
                  <a:srgbClr val="FFFFFF"/>
                </a:highlight>
                <a:latin typeface="Courier New"/>
                <a:ea typeface="Courier New"/>
                <a:cs typeface="Courier New"/>
                <a:sym typeface="Courier New"/>
              </a:rPr>
              <a:t>    }</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highlight>
                  <a:srgbClr val="FFFFFF"/>
                </a:highlight>
                <a:latin typeface="Courier New"/>
                <a:ea typeface="Courier New"/>
                <a:cs typeface="Courier New"/>
                <a:sym typeface="Courier New"/>
              </a:rPr>
              <a:t>}</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452d62941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452d62941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452d62941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452d62941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452d62941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452d62941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452d62941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452d62941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452d62941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452d62941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452d62941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452d62941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52dc062f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52dc062f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 </a:t>
            </a:r>
            <a:r>
              <a:rPr lang="en" sz="2200"/>
              <a:t>Drawing lines</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452d62941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452d62941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452d62941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452d62941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can have constructor and method that work</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452d62941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452d62941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452dc062f4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452dc062f4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452d62941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452d62941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highlight>
                  <a:srgbClr val="FFFFFF"/>
                </a:highlight>
                <a:latin typeface="Open Sans"/>
                <a:ea typeface="Open Sans"/>
                <a:cs typeface="Open Sans"/>
                <a:sym typeface="Open Sans"/>
              </a:rPr>
              <a:t>Consider a classic “shape” example, perhaps used in a computer-aided design system or game simulation. The base type is “shape” and each shape has a color, size and so on. From this, specific types of shapes are derived(inherited)-circle, square, triangle and so on – each of which may have additional characteristics and behaviors. For example, certain shapes can be flipped. Some behaviors may be different, such as when you want to calculate the area of a shape. The type hierarchy embodies both the similarities and differences between the shapes.</a:t>
            </a:r>
            <a:endParaRPr sz="900"/>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452d62941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452d62941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452d62941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452d62941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452d62941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452d62941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452d62941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452d62941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452d62941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452d62941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52dc062f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52dc062f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 FALSE</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452d62941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452d62941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452d62941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452d62941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452d62941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452d62941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452d62941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452d62941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452d62941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452d62941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Google Shape;1367;g452dc062f4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452dc062f4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452d62941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452d62941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452d629417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452d629417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452d62941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452d629417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452d629417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452d629417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52dc062f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52dc062f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 </a:t>
            </a:r>
            <a:r>
              <a:rPr lang="en" sz="2200"/>
              <a:t>Controlling visibility</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452d62941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452d62941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452d629417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452d629417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452dc062f4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452dc062f4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452dc062f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452dc062f4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452dc062f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452dc062f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g452dc062f4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452dc062f4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452dc062f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452dc062f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43a3c5da6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43a3c5da6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452dc062f4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452dc062f4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43a3c5da6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43a3c5da6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52dc062f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52dc062f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 </a:t>
            </a:r>
            <a:r>
              <a:rPr lang="en" sz="2200"/>
              <a:t>Method signatures</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g452dc062f4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452dc062f4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452dc062f4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452dc062f4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g452dc062f4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452dc062f4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Google Shape;1500;g452dc062f4_4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452dc062f4_4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-The Shopping Cart is going to create a new order to initiate an order object. Once that happens we realize that the shopping cart needs to start adding the different items to this order object.</a:t>
            </a:r>
            <a:r>
              <a:rPr lang="en" sz="1200">
                <a:highlight>
                  <a:srgbClr val="F4F9AF"/>
                </a:highlight>
                <a:latin typeface="Helvetica Neue"/>
                <a:ea typeface="Helvetica Neue"/>
                <a:cs typeface="Helvetica Neue"/>
                <a:sym typeface="Helvetica Neue"/>
              </a:rPr>
              <a:t>These messages that we are writing can be named very simply or they can be named</a:t>
            </a:r>
            <a:r>
              <a:rPr lang="en" sz="1200">
                <a:solidFill>
                  <a:srgbClr val="333333"/>
                </a:solidFill>
                <a:highlight>
                  <a:srgbClr val="FFFFFF"/>
                </a:highlight>
                <a:latin typeface="Helvetica Neue"/>
                <a:ea typeface="Helvetica Neue"/>
                <a:cs typeface="Helvetica Neue"/>
                <a:sym typeface="Helvetica Neue"/>
              </a:rPr>
              <a:t> with parameters </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a:t>
            </a:r>
            <a:r>
              <a:rPr lang="en" sz="1200">
                <a:highlight>
                  <a:srgbClr val="F4F9AF"/>
                </a:highlight>
                <a:latin typeface="Helvetica Neue"/>
                <a:ea typeface="Helvetica Neue"/>
                <a:cs typeface="Helvetica Neue"/>
                <a:sym typeface="Helvetica Neue"/>
              </a:rPr>
              <a:t>So if I am doing solid arrows with the full head here, these are regular calls, regular messages.</a:t>
            </a:r>
            <a:r>
              <a:rPr lang="en" sz="1200">
                <a:solidFill>
                  <a:srgbClr val="333333"/>
                </a:solidFill>
                <a:highlight>
                  <a:srgbClr val="FFFFFF"/>
                </a:highlight>
                <a:latin typeface="Helvetica Neue"/>
                <a:ea typeface="Helvetica Neue"/>
                <a:cs typeface="Helvetica Neue"/>
                <a:sym typeface="Helvetica Neue"/>
              </a:rPr>
              <a:t> If I want a diagram then I'm expecting a response I would use a dashed arrow with a stick head.</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g452dc062f4_4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452dc062f4_4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452dc062f4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452dc062f4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Now if we realize that this addItem message might need to happen multiple times if I have multiple items in the cart we can surround this with what's </a:t>
            </a:r>
            <a:r>
              <a:rPr lang="en" sz="1200">
                <a:highlight>
                  <a:srgbClr val="F4F9AF"/>
                </a:highlight>
                <a:latin typeface="Helvetica Neue"/>
                <a:ea typeface="Helvetica Neue"/>
                <a:cs typeface="Helvetica Neue"/>
                <a:sym typeface="Helvetica Neue"/>
              </a:rPr>
              <a:t>called a Frame and in this case I am saying it's a loop, I'm going to do this</a:t>
            </a:r>
            <a:r>
              <a:rPr lang="en" sz="1200">
                <a:solidFill>
                  <a:srgbClr val="333333"/>
                </a:solidFill>
                <a:highlight>
                  <a:srgbClr val="FFFFFF"/>
                </a:highlight>
                <a:latin typeface="Helvetica Neue"/>
                <a:ea typeface="Helvetica Neue"/>
                <a:cs typeface="Helvetica Neue"/>
                <a:sym typeface="Helvetica Neue"/>
              </a:rPr>
              <a:t> for all items in the cart.</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Google Shape;1521;g452dc062f4_4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452dc062f4_4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43a3c5da6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43a3c5da6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g452dc062f4_4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452dc062f4_4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State Machine Diagrams contain rectangles with rounded corners these are the different states that the object can live in, and we can detail the transition between one to the other and what causes it. These are useful when you have objects that exist in very different states, very</a:t>
            </a:r>
            <a:r>
              <a:rPr lang="en" sz="1200">
                <a:solidFill>
                  <a:srgbClr val="333333"/>
                </a:solidFill>
                <a:highlight>
                  <a:srgbClr val="FCFFD4"/>
                </a:highlight>
                <a:latin typeface="Helvetica Neue"/>
                <a:ea typeface="Helvetica Neue"/>
                <a:cs typeface="Helvetica Neue"/>
                <a:sym typeface="Helvetica Neue"/>
              </a:rPr>
              <a:t>different configurations during the lifetime of the application.</a:t>
            </a:r>
            <a:r>
              <a:rPr lang="en" sz="1200">
                <a:solidFill>
                  <a:srgbClr val="333333"/>
                </a:solidFill>
                <a:highlight>
                  <a:srgbClr val="FFFFFF"/>
                </a:highlight>
                <a:latin typeface="Helvetica Neue"/>
                <a:ea typeface="Helvetica Neue"/>
                <a:cs typeface="Helvetica Neue"/>
                <a:sym typeface="Helvetica Neue"/>
              </a:rPr>
              <a:t>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452dc062f4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452dc062f4_4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slightly different view than say a Sequence Diagram. You can also add partitions--what are often referred to as swim lanes--to an Activity Diagram.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52dc062f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52dc062f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 Creational</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0" name="Shape 1550"/>
        <p:cNvGrpSpPr/>
        <p:nvPr/>
      </p:nvGrpSpPr>
      <p:grpSpPr>
        <a:xfrm>
          <a:off x="0" y="0"/>
          <a:ext cx="0" cy="0"/>
          <a:chOff x="0" y="0"/>
          <a:chExt cx="0" cy="0"/>
        </a:xfrm>
      </p:grpSpPr>
      <p:sp>
        <p:nvSpPr>
          <p:cNvPr id="1551" name="Google Shape;1551;g452dc062f4_4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452dc062f4_4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Google Shape;1557;g452dc062f4_4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452dc062f4_4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452dc062f4_4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452dc062f4_4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452dc062f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452dc062f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Google Shape;1577;g43a3c5da6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43a3c5da6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43a3c5da6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43a3c5da6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452dc062f4_4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452dc062f4_4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Google Shape;1596;g452dc062f4_4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452dc062f4_4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g43a3c5da6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43a3c5da6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452dc062f4_4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452dc062f4_4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46e29962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46e29962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52dc062f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52dc062f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 FALSE</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Google Shape;1619;g452dc062f4_4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452dc062f4_4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Google Shape;1626;g452dc062f4_4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452dc062f4_4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2" name="Shape 1632"/>
        <p:cNvGrpSpPr/>
        <p:nvPr/>
      </p:nvGrpSpPr>
      <p:grpSpPr>
        <a:xfrm>
          <a:off x="0" y="0"/>
          <a:ext cx="0" cy="0"/>
          <a:chOff x="0" y="0"/>
          <a:chExt cx="0" cy="0"/>
        </a:xfrm>
      </p:grpSpPr>
      <p:sp>
        <p:nvSpPr>
          <p:cNvPr id="1633" name="Google Shape;1633;g43a3c5da6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43a3c5da6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8" name="Shape 1638"/>
        <p:cNvGrpSpPr/>
        <p:nvPr/>
      </p:nvGrpSpPr>
      <p:grpSpPr>
        <a:xfrm>
          <a:off x="0" y="0"/>
          <a:ext cx="0" cy="0"/>
          <a:chOff x="0" y="0"/>
          <a:chExt cx="0" cy="0"/>
        </a:xfrm>
      </p:grpSpPr>
      <p:sp>
        <p:nvSpPr>
          <p:cNvPr id="1639" name="Google Shape;1639;g452dc062f4_4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452dc062f4_4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452dc062f4_4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452dc062f4_4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452dc062f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452dc062f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43a3c5da6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43a3c5da6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g43a3c5da6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43a3c5da6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0" name="Shape 1670"/>
        <p:cNvGrpSpPr/>
        <p:nvPr/>
      </p:nvGrpSpPr>
      <p:grpSpPr>
        <a:xfrm>
          <a:off x="0" y="0"/>
          <a:ext cx="0" cy="0"/>
          <a:chOff x="0" y="0"/>
          <a:chExt cx="0" cy="0"/>
        </a:xfrm>
      </p:grpSpPr>
      <p:sp>
        <p:nvSpPr>
          <p:cNvPr id="1671" name="Google Shape;1671;g43a3c5da6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43a3c5da6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452dc062f4_4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452dc062f4_4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52dc062f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52dc062f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 TRUE</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452dc062f4_4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452dc062f4_4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43a3c5da6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43a3c5da6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Google Shape;1697;g452dc062f4_4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452dc062f4_4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g452dc062f4_4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452dc062f4_4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8" name="Shape 1708"/>
        <p:cNvGrpSpPr/>
        <p:nvPr/>
      </p:nvGrpSpPr>
      <p:grpSpPr>
        <a:xfrm>
          <a:off x="0" y="0"/>
          <a:ext cx="0" cy="0"/>
          <a:chOff x="0" y="0"/>
          <a:chExt cx="0" cy="0"/>
        </a:xfrm>
      </p:grpSpPr>
      <p:sp>
        <p:nvSpPr>
          <p:cNvPr id="1709" name="Google Shape;1709;g452dc062f4_4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452dc062f4_4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the Open/Closed Principle-- open for extension but closed to modification. And we're talking about software entities here, classes, modules, functions. What this means is that after you've written some working code, and then your requirements change, if you need to add additional behavior, you do it by writing new code, not by changing all code that already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example is with Inheritance. Say we have some working code, and then we get a new business requirement, we can support it by adding a new class, and if that class needs some additional behavior we don't change the original superclass, we provide some new code. So we're not changing the existing code that already works, our system is open for extension, but closed for modification. </a:t>
            </a:r>
            <a:endParaRPr/>
          </a:p>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4" name="Shape 1714"/>
        <p:cNvGrpSpPr/>
        <p:nvPr/>
      </p:nvGrpSpPr>
      <p:grpSpPr>
        <a:xfrm>
          <a:off x="0" y="0"/>
          <a:ext cx="0" cy="0"/>
          <a:chOff x="0" y="0"/>
          <a:chExt cx="0" cy="0"/>
        </a:xfrm>
      </p:grpSpPr>
      <p:sp>
        <p:nvSpPr>
          <p:cNvPr id="1715" name="Google Shape;1715;g452dc062f4_4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452dc062f4_4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 is for the Liskov Substitution Principle. What this means is objects in a program should be replaceable with instances of their subtypes--their subclasses or derived classes--without altering the correctness of the program.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an extension of that whole inheritance idea. Meaning that if we've created a whole bunch of derived classes or child classes or subclasses--whatever term you prefer to use for them--I should always be able to pass any of these around and treat them like their superclass, their parent class. I should never have the situation where we say, oh yes, we can do any of them except that one, that one has to be treated specially. If that's the case, it sounds like it's not a true subclass, and it's breaking this principle.</a:t>
            </a:r>
            <a:endParaRPr/>
          </a:p>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1" name="Shape 1721"/>
        <p:cNvGrpSpPr/>
        <p:nvPr/>
      </p:nvGrpSpPr>
      <p:grpSpPr>
        <a:xfrm>
          <a:off x="0" y="0"/>
          <a:ext cx="0" cy="0"/>
          <a:chOff x="0" y="0"/>
          <a:chExt cx="0" cy="0"/>
        </a:xfrm>
      </p:grpSpPr>
      <p:sp>
        <p:nvSpPr>
          <p:cNvPr id="1722" name="Google Shape;1722;g452dc062f4_4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452dc062f4_4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8" name="Shape 1728"/>
        <p:cNvGrpSpPr/>
        <p:nvPr/>
      </p:nvGrpSpPr>
      <p:grpSpPr>
        <a:xfrm>
          <a:off x="0" y="0"/>
          <a:ext cx="0" cy="0"/>
          <a:chOff x="0" y="0"/>
          <a:chExt cx="0" cy="0"/>
        </a:xfrm>
      </p:grpSpPr>
      <p:sp>
        <p:nvSpPr>
          <p:cNvPr id="1729" name="Google Shape;1729;g452dc062f4_4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452dc062f4_4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Google Shape;1736;g43a3c5da6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43a3c5da6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2" name="Shape 1742"/>
        <p:cNvGrpSpPr/>
        <p:nvPr/>
      </p:nvGrpSpPr>
      <p:grpSpPr>
        <a:xfrm>
          <a:off x="0" y="0"/>
          <a:ext cx="0" cy="0"/>
          <a:chOff x="0" y="0"/>
          <a:chExt cx="0" cy="0"/>
        </a:xfrm>
      </p:grpSpPr>
      <p:sp>
        <p:nvSpPr>
          <p:cNvPr id="1743" name="Google Shape;1743;g452dc062f4_4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452dc062f4_4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3a30e06b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3a30e06b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Google Shape;1750;g452dc062f4_4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452dc062f4_4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6" name="Shape 1756"/>
        <p:cNvGrpSpPr/>
        <p:nvPr/>
      </p:nvGrpSpPr>
      <p:grpSpPr>
        <a:xfrm>
          <a:off x="0" y="0"/>
          <a:ext cx="0" cy="0"/>
          <a:chOff x="0" y="0"/>
          <a:chExt cx="0" cy="0"/>
        </a:xfrm>
      </p:grpSpPr>
      <p:sp>
        <p:nvSpPr>
          <p:cNvPr id="1757" name="Google Shape;1757;g452dc062f4_4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452dc062f4_4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4" name="Shape 1764"/>
        <p:cNvGrpSpPr/>
        <p:nvPr/>
      </p:nvGrpSpPr>
      <p:grpSpPr>
        <a:xfrm>
          <a:off x="0" y="0"/>
          <a:ext cx="0" cy="0"/>
          <a:chOff x="0" y="0"/>
          <a:chExt cx="0" cy="0"/>
        </a:xfrm>
      </p:grpSpPr>
      <p:sp>
        <p:nvSpPr>
          <p:cNvPr id="1765" name="Google Shape;1765;g452dc062f4_4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452dc062f4_4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1" name="Shape 1771"/>
        <p:cNvGrpSpPr/>
        <p:nvPr/>
      </p:nvGrpSpPr>
      <p:grpSpPr>
        <a:xfrm>
          <a:off x="0" y="0"/>
          <a:ext cx="0" cy="0"/>
          <a:chOff x="0" y="0"/>
          <a:chExt cx="0" cy="0"/>
        </a:xfrm>
      </p:grpSpPr>
      <p:sp>
        <p:nvSpPr>
          <p:cNvPr id="1772" name="Google Shape;1772;g452dc062f4_4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452dc062f4_4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8" name="Shape 1778"/>
        <p:cNvGrpSpPr/>
        <p:nvPr/>
      </p:nvGrpSpPr>
      <p:grpSpPr>
        <a:xfrm>
          <a:off x="0" y="0"/>
          <a:ext cx="0" cy="0"/>
          <a:chOff x="0" y="0"/>
          <a:chExt cx="0" cy="0"/>
        </a:xfrm>
      </p:grpSpPr>
      <p:sp>
        <p:nvSpPr>
          <p:cNvPr id="1779" name="Google Shape;1779;g452dc062f4_4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452dc062f4_4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Google Shape;1786;g452dc062f4_4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452dc062f4_4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3" name="Shape 1793"/>
        <p:cNvGrpSpPr/>
        <p:nvPr/>
      </p:nvGrpSpPr>
      <p:grpSpPr>
        <a:xfrm>
          <a:off x="0" y="0"/>
          <a:ext cx="0" cy="0"/>
          <a:chOff x="0" y="0"/>
          <a:chExt cx="0" cy="0"/>
        </a:xfrm>
      </p:grpSpPr>
      <p:sp>
        <p:nvSpPr>
          <p:cNvPr id="1794" name="Google Shape;1794;g452dc062f4_4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452dc062f4_4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2" name="Shape 1802"/>
        <p:cNvGrpSpPr/>
        <p:nvPr/>
      </p:nvGrpSpPr>
      <p:grpSpPr>
        <a:xfrm>
          <a:off x="0" y="0"/>
          <a:ext cx="0" cy="0"/>
          <a:chOff x="0" y="0"/>
          <a:chExt cx="0" cy="0"/>
        </a:xfrm>
      </p:grpSpPr>
      <p:sp>
        <p:nvSpPr>
          <p:cNvPr id="1803" name="Google Shape;1803;g452dc062f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452dc062f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8" name="Shape 1808"/>
        <p:cNvGrpSpPr/>
        <p:nvPr/>
      </p:nvGrpSpPr>
      <p:grpSpPr>
        <a:xfrm>
          <a:off x="0" y="0"/>
          <a:ext cx="0" cy="0"/>
          <a:chOff x="0" y="0"/>
          <a:chExt cx="0" cy="0"/>
        </a:xfrm>
      </p:grpSpPr>
      <p:sp>
        <p:nvSpPr>
          <p:cNvPr id="1809" name="Google Shape;1809;g43a3c5da6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43a3c5da6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3" name="Shape 1813"/>
        <p:cNvGrpSpPr/>
        <p:nvPr/>
      </p:nvGrpSpPr>
      <p:grpSpPr>
        <a:xfrm>
          <a:off x="0" y="0"/>
          <a:ext cx="0" cy="0"/>
          <a:chOff x="0" y="0"/>
          <a:chExt cx="0" cy="0"/>
        </a:xfrm>
      </p:grpSpPr>
      <p:sp>
        <p:nvSpPr>
          <p:cNvPr id="1814" name="Google Shape;1814;g452dc062f4_4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452dc062f4_4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3a30e06b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3a30e06b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object contain its own data and logic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52dc062f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52dc062f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52dc062f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52dc062f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52dc062f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52dc062f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52dc062f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52dc062f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52dc062f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52dc062f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3a30e06b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3a30e06b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5293332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5293332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highlight>
                  <a:srgbClr val="FFFFFF"/>
                </a:highlight>
                <a:latin typeface="Helvetica Neue"/>
                <a:ea typeface="Helvetica Neue"/>
                <a:cs typeface="Helvetica Neue"/>
                <a:sym typeface="Helvetica Neue"/>
              </a:rPr>
              <a:t>Most modern programming languages, such as Java, C#, Ruby, and Python, are object-oriented languages, which help group individual bits of code into a complex and coherent application. However, object-orientation itself is not a language; it's simply a set of ideas and concepts. https://www.lynda.com/Java-tutorials/Foundations-Programming-Object-Oriented-Design/96949-2.html?srchtrk=index%3a17%0alinktypeid%3a2%0aq%3aobject+oriented+programming%0apage%3a1%0as%3arelevance%0asa%3atrue%0aproducttypeid%3a2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48a00e2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48a00e2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52dc062f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52dc062f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48a00e22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48a00e22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48a00e22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48a00e22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48a00e22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48a00e22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52dc062f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52dc062f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3a30e06b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3a30e06b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You might have imagine in mind, That’s OK</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You understand the idea of a table</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“You’ve seen and experienced enough real table to abstract  the idea	“</a:t>
            </a:r>
            <a:endParaRPr sz="2400">
              <a:solidFill>
                <a:schemeClr val="dk2"/>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3a30e06b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3a30e06b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48a00e22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48a00e22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3a30e06b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3a30e06b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52933324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5293332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highlight>
                  <a:srgbClr val="FFFFFF"/>
                </a:highlight>
                <a:latin typeface="Helvetica Neue"/>
                <a:ea typeface="Helvetica Neue"/>
                <a:cs typeface="Helvetica Neue"/>
                <a:sym typeface="Helvetica Neue"/>
              </a:rPr>
              <a:t>Most modern programming languages, such as Java, C#, Ruby, and Python, are object-oriented languages, which help group individual bits of code into a complex and coherent application. However, object-orientation itself is not a language; it's simply a set of ideas and concepts. 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48a00e22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48a00e22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48a00e22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48a00e22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48a00e22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48a00e22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inheitance e.g. c++ inherits from more than 1 class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3a30e06b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3a30e06b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48a00e22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48a00e22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52dc062f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52dc062f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3a30e06b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3a30e06b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43a30e06b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43a30e06b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52dc062f4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52dc062f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48a00e22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48a00e22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46e29962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46e29962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48a00e22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48a00e22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52dc062f4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52dc062f4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52dc062f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52dc062f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52dc062f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52dc062f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3a30e06b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3a30e06b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48a00e22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448a00e22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52dc062f4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52dc062f4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452dc062f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52dc062f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43a30e06b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3a30e06b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52dc062f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52dc062f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52dc062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52dc062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452dc062f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452dc062f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3a30e06b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3a30e06b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3a30e06b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3a30e06b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52dc062f4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52dc062f4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52dc062f4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52dc062f4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452dc062f4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452dc062f4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452dc062f4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452dc062f4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452dc062f4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452dc062f4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452dc062f4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452dc062f4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43a30e06b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3a30e06b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52dc062f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52dc062f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452dc062f4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452dc062f4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3a30e06b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43a30e06b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452dc062f4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452dc062f4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452dc062f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452dc062f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43a3c5da6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3a3c5da6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44a005d9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44a005d9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452dc062f4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452dc062f4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44a005d97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44a005d97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44a005d97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44a005d97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44a005d97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4a005d97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52dc062f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52dc062f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lphaUcPeriod"/>
            </a:pPr>
            <a:r>
              <a:rPr lang="en" sz="2200"/>
              <a:t>False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44a005d97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44a005d97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44a005d97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44a005d97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44a005d97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44a005d97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44a005d97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44a005d97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44a005d9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44a005d97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44a005d97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44a005d97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44a005d97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44a005d97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44a005d97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44a005d97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44a005d97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44a005d97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4a005d97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44a005d97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52dc062f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52dc062f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200"/>
              <a:t>C. Instantiation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44a005d97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44a005d97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452dc062f4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452dc062f4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44a005d97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44a005d97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44a005d97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44a005d97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4a005d97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4a005d97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44a005d97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44a005d97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44a005d97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44a005d97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4a005d97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44a005d97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44a005d97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4a005d97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44a005d97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44a005d97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6" name="Shape 66"/>
        <p:cNvGrpSpPr/>
        <p:nvPr/>
      </p:nvGrpSpPr>
      <p:grpSpPr>
        <a:xfrm>
          <a:off x="0" y="0"/>
          <a:ext cx="0" cy="0"/>
          <a:chOff x="0" y="0"/>
          <a:chExt cx="0" cy="0"/>
        </a:xfrm>
      </p:grpSpPr>
      <p:sp>
        <p:nvSpPr>
          <p:cNvPr id="67" name="Google Shape;67;p1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0" name="Google Shape;70;p14"/>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1" name="Google Shape;71;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2" name="Shape 72"/>
        <p:cNvGrpSpPr/>
        <p:nvPr/>
      </p:nvGrpSpPr>
      <p:grpSpPr>
        <a:xfrm>
          <a:off x="0" y="0"/>
          <a:ext cx="0" cy="0"/>
          <a:chOff x="0" y="0"/>
          <a:chExt cx="0" cy="0"/>
        </a:xfrm>
      </p:grpSpPr>
      <p:sp>
        <p:nvSpPr>
          <p:cNvPr id="73" name="Google Shape;73;p15"/>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4" name="Google Shape;74;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5" name="Shape 75"/>
        <p:cNvGrpSpPr/>
        <p:nvPr/>
      </p:nvGrpSpPr>
      <p:grpSpPr>
        <a:xfrm>
          <a:off x="0" y="0"/>
          <a:ext cx="0" cy="0"/>
          <a:chOff x="0" y="0"/>
          <a:chExt cx="0" cy="0"/>
        </a:xfrm>
      </p:grpSpPr>
      <p:sp>
        <p:nvSpPr>
          <p:cNvPr id="76" name="Google Shape;76;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9" name="Google Shape;79;p16"/>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0" name="Google Shape;80;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1" name="Shape 81"/>
        <p:cNvGrpSpPr/>
        <p:nvPr/>
      </p:nvGrpSpPr>
      <p:grpSpPr>
        <a:xfrm>
          <a:off x="0" y="0"/>
          <a:ext cx="0" cy="0"/>
          <a:chOff x="0" y="0"/>
          <a:chExt cx="0" cy="0"/>
        </a:xfrm>
      </p:grpSpPr>
      <p:sp>
        <p:nvSpPr>
          <p:cNvPr id="82" name="Google Shape;82;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 name="Google Shape;85;p17"/>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7"/>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Google Shape;89;p1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2" name="Google Shape;92;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3" name="Shape 93"/>
        <p:cNvGrpSpPr/>
        <p:nvPr/>
      </p:nvGrpSpPr>
      <p:grpSpPr>
        <a:xfrm>
          <a:off x="0" y="0"/>
          <a:ext cx="0" cy="0"/>
          <a:chOff x="0" y="0"/>
          <a:chExt cx="0" cy="0"/>
        </a:xfrm>
      </p:grpSpPr>
      <p:sp>
        <p:nvSpPr>
          <p:cNvPr id="94" name="Google Shape;94;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9"/>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98" name="Google Shape;98;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9" name="Shape 99"/>
        <p:cNvGrpSpPr/>
        <p:nvPr/>
      </p:nvGrpSpPr>
      <p:grpSpPr>
        <a:xfrm>
          <a:off x="0" y="0"/>
          <a:ext cx="0" cy="0"/>
          <a:chOff x="0" y="0"/>
          <a:chExt cx="0" cy="0"/>
        </a:xfrm>
      </p:grpSpPr>
      <p:sp>
        <p:nvSpPr>
          <p:cNvPr id="100" name="Google Shape;100;p20"/>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01" name="Google Shape;101;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106" name="Google Shape;106;p21"/>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8" name="Google Shape;108;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9" name="Shape 109"/>
        <p:cNvGrpSpPr/>
        <p:nvPr/>
      </p:nvGrpSpPr>
      <p:grpSpPr>
        <a:xfrm>
          <a:off x="0" y="0"/>
          <a:ext cx="0" cy="0"/>
          <a:chOff x="0" y="0"/>
          <a:chExt cx="0" cy="0"/>
        </a:xfrm>
      </p:grpSpPr>
      <p:sp>
        <p:nvSpPr>
          <p:cNvPr id="110" name="Google Shape;110;p2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113" name="Google Shape;113;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114" name="Shape 114"/>
        <p:cNvGrpSpPr/>
        <p:nvPr/>
      </p:nvGrpSpPr>
      <p:grpSpPr>
        <a:xfrm>
          <a:off x="0" y="0"/>
          <a:ext cx="0" cy="0"/>
          <a:chOff x="0" y="0"/>
          <a:chExt cx="0" cy="0"/>
        </a:xfrm>
      </p:grpSpPr>
      <p:sp>
        <p:nvSpPr>
          <p:cNvPr id="115" name="Google Shape;115;p23"/>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16" name="Google Shape;116;p23"/>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7" name="Google Shape;117;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118" name="Shape 118"/>
        <p:cNvGrpSpPr/>
        <p:nvPr/>
      </p:nvGrpSpPr>
      <p:grpSpPr>
        <a:xfrm>
          <a:off x="0" y="0"/>
          <a:ext cx="0" cy="0"/>
          <a:chOff x="0" y="0"/>
          <a:chExt cx="0" cy="0"/>
        </a:xfrm>
      </p:grpSpPr>
      <p:sp>
        <p:nvSpPr>
          <p:cNvPr id="119" name="Google Shape;119;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4" name="Google Shape;64;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65" name="Google Shape;65;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5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0.png"/><Relationship Id="rId4" Type="http://schemas.openxmlformats.org/officeDocument/2006/relationships/image" Target="../media/image9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39.png"/><Relationship Id="rId4" Type="http://schemas.openxmlformats.org/officeDocument/2006/relationships/image" Target="../media/image6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9.png"/><Relationship Id="rId4" Type="http://schemas.openxmlformats.org/officeDocument/2006/relationships/image" Target="../media/image5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39.png"/><Relationship Id="rId4" Type="http://schemas.openxmlformats.org/officeDocument/2006/relationships/image" Target="../media/image6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9.png"/><Relationship Id="rId4" Type="http://schemas.openxmlformats.org/officeDocument/2006/relationships/image" Target="../media/image4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9.png"/><Relationship Id="rId4" Type="http://schemas.openxmlformats.org/officeDocument/2006/relationships/image" Target="../media/image5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7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5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14.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7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8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1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6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4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1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8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8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8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8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9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9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0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5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6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5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5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7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98.png"/><Relationship Id="rId4" Type="http://schemas.openxmlformats.org/officeDocument/2006/relationships/image" Target="../media/image7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6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6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87.png"/><Relationship Id="rId4" Type="http://schemas.openxmlformats.org/officeDocument/2006/relationships/image" Target="../media/image7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9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7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 Id="rId3" Type="http://schemas.openxmlformats.org/officeDocument/2006/relationships/image" Target="../media/image79.png"/><Relationship Id="rId4" Type="http://schemas.openxmlformats.org/officeDocument/2006/relationships/image" Target="../media/image7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9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7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0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0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83.png"/><Relationship Id="rId4" Type="http://schemas.openxmlformats.org/officeDocument/2006/relationships/image" Target="../media/image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0.xml"/><Relationship Id="rId3" Type="http://schemas.openxmlformats.org/officeDocument/2006/relationships/image" Target="../media/image81.png"/><Relationship Id="rId4" Type="http://schemas.openxmlformats.org/officeDocument/2006/relationships/image" Target="../media/image86.png"/><Relationship Id="rId5" Type="http://schemas.openxmlformats.org/officeDocument/2006/relationships/image" Target="../media/image8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9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82.png"/><Relationship Id="rId4" Type="http://schemas.openxmlformats.org/officeDocument/2006/relationships/image" Target="../media/image8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1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91.png"/><Relationship Id="rId4" Type="http://schemas.openxmlformats.org/officeDocument/2006/relationships/image" Target="../media/image8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0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2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9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1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1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1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1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4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2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0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3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3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0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4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08.png"/><Relationship Id="rId4" Type="http://schemas.openxmlformats.org/officeDocument/2006/relationships/image" Target="../media/image112.png"/><Relationship Id="rId5" Type="http://schemas.openxmlformats.org/officeDocument/2006/relationships/image" Target="../media/image12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0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5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2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1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0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39.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3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2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2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3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36.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2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4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4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27.png"/><Relationship Id="rId4" Type="http://schemas.openxmlformats.org/officeDocument/2006/relationships/image" Target="../media/image15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26.png"/><Relationship Id="rId4" Type="http://schemas.openxmlformats.org/officeDocument/2006/relationships/image" Target="../media/image150.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4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46.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3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42.png"/><Relationship Id="rId4" Type="http://schemas.openxmlformats.org/officeDocument/2006/relationships/image" Target="../media/image147.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37.png"/><Relationship Id="rId4" Type="http://schemas.openxmlformats.org/officeDocument/2006/relationships/image" Target="../media/image14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9.xml"/><Relationship Id="rId3" Type="http://schemas.openxmlformats.org/officeDocument/2006/relationships/image" Target="../media/image1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5.png"/><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5"/>
          <p:cNvSpPr txBox="1"/>
          <p:nvPr>
            <p:ph type="ctrTitle"/>
          </p:nvPr>
        </p:nvSpPr>
        <p:spPr>
          <a:xfrm>
            <a:off x="1004125" y="199338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Programming Foundations: Object-Oriented Design</a:t>
            </a:r>
            <a:endParaRPr/>
          </a:p>
        </p:txBody>
      </p:sp>
      <p:sp>
        <p:nvSpPr>
          <p:cNvPr id="125" name="Google Shape;125;p25"/>
          <p:cNvSpPr txBox="1"/>
          <p:nvPr>
            <p:ph idx="1" type="subTitle"/>
          </p:nvPr>
        </p:nvSpPr>
        <p:spPr>
          <a:xfrm>
            <a:off x="2137225" y="301578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Altotech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134800"/>
            <a:ext cx="85206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Quiz4: Data _____ is also known as encapsulation?</a:t>
            </a:r>
            <a:endParaRPr sz="3000"/>
          </a:p>
        </p:txBody>
      </p:sp>
      <p:sp>
        <p:nvSpPr>
          <p:cNvPr id="187" name="Google Shape;187;p34"/>
          <p:cNvSpPr txBox="1"/>
          <p:nvPr/>
        </p:nvSpPr>
        <p:spPr>
          <a:xfrm>
            <a:off x="373225" y="975825"/>
            <a:ext cx="4782000" cy="14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4"/>
          <p:cNvSpPr txBox="1"/>
          <p:nvPr/>
        </p:nvSpPr>
        <p:spPr>
          <a:xfrm>
            <a:off x="433625" y="872450"/>
            <a:ext cx="5980500" cy="19209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AutoNum type="alphaUcPeriod"/>
            </a:pPr>
            <a:r>
              <a:rPr lang="en" sz="2200"/>
              <a:t>Dependence</a:t>
            </a:r>
            <a:endParaRPr sz="2200"/>
          </a:p>
          <a:p>
            <a:pPr indent="-368300" lvl="0" marL="457200" rtl="0" algn="l">
              <a:spcBef>
                <a:spcPts val="0"/>
              </a:spcBef>
              <a:spcAft>
                <a:spcPts val="0"/>
              </a:spcAft>
              <a:buSzPts val="2200"/>
              <a:buAutoNum type="alphaUcPeriod"/>
            </a:pPr>
            <a:r>
              <a:rPr lang="en" sz="2200"/>
              <a:t>Sorting</a:t>
            </a:r>
            <a:endParaRPr sz="2200"/>
          </a:p>
          <a:p>
            <a:pPr indent="-368300" lvl="0" marL="457200" rtl="0" algn="l">
              <a:spcBef>
                <a:spcPts val="0"/>
              </a:spcBef>
              <a:spcAft>
                <a:spcPts val="0"/>
              </a:spcAft>
              <a:buSzPts val="2200"/>
              <a:buAutoNum type="alphaUcPeriod"/>
            </a:pPr>
            <a:r>
              <a:rPr lang="en" sz="2200"/>
              <a:t>Hiding</a:t>
            </a:r>
            <a:endParaRPr sz="2200"/>
          </a:p>
          <a:p>
            <a:pPr indent="-368300" lvl="0" marL="457200" rtl="0" algn="l">
              <a:spcBef>
                <a:spcPts val="0"/>
              </a:spcBef>
              <a:spcAft>
                <a:spcPts val="0"/>
              </a:spcAft>
              <a:buSzPts val="2200"/>
              <a:buAutoNum type="alphaUcPeriod"/>
            </a:pPr>
            <a:r>
              <a:rPr lang="en" sz="2200"/>
              <a:t>Defining</a:t>
            </a:r>
            <a:endParaRPr sz="22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24"/>
          <p:cNvSpPr txBox="1"/>
          <p:nvPr>
            <p:ph idx="1" type="body"/>
          </p:nvPr>
        </p:nvSpPr>
        <p:spPr>
          <a:xfrm>
            <a:off x="311700" y="1091375"/>
            <a:ext cx="8520600" cy="2858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 sz="3000"/>
              <a:t>Gather </a:t>
            </a:r>
            <a:r>
              <a:rPr b="1" lang="en" sz="3000"/>
              <a:t>Requirements</a:t>
            </a:r>
            <a:endParaRPr b="1" sz="3000"/>
          </a:p>
          <a:p>
            <a:pPr indent="-419100" lvl="0" marL="457200" rtl="0" algn="l">
              <a:spcBef>
                <a:spcPts val="0"/>
              </a:spcBef>
              <a:spcAft>
                <a:spcPts val="0"/>
              </a:spcAft>
              <a:buSzPts val="3000"/>
              <a:buAutoNum type="arabicPeriod"/>
            </a:pPr>
            <a:r>
              <a:rPr b="1" lang="en" sz="3000"/>
              <a:t>Describe</a:t>
            </a:r>
            <a:r>
              <a:rPr lang="en" sz="3000"/>
              <a:t> the app</a:t>
            </a:r>
            <a:endParaRPr sz="3000"/>
          </a:p>
          <a:p>
            <a:pPr indent="-419100" lvl="0" marL="457200" rtl="0" algn="l">
              <a:spcBef>
                <a:spcPts val="0"/>
              </a:spcBef>
              <a:spcAft>
                <a:spcPts val="0"/>
              </a:spcAft>
              <a:buSzPts val="3000"/>
              <a:buAutoNum type="arabicPeriod"/>
            </a:pPr>
            <a:r>
              <a:rPr b="1" lang="en" sz="3000"/>
              <a:t>Identify</a:t>
            </a:r>
            <a:r>
              <a:rPr lang="en" sz="3000"/>
              <a:t>  the main objects</a:t>
            </a:r>
            <a:endParaRPr sz="3000"/>
          </a:p>
          <a:p>
            <a:pPr indent="-419100" lvl="0" marL="457200" rtl="0" algn="l">
              <a:spcBef>
                <a:spcPts val="0"/>
              </a:spcBef>
              <a:spcAft>
                <a:spcPts val="0"/>
              </a:spcAft>
              <a:buSzPts val="3000"/>
              <a:buAutoNum type="arabicPeriod"/>
            </a:pPr>
            <a:r>
              <a:rPr lang="en" sz="3000"/>
              <a:t>Describe the </a:t>
            </a:r>
            <a:r>
              <a:rPr b="1" lang="en" sz="3000"/>
              <a:t>interactions</a:t>
            </a:r>
            <a:endParaRPr b="1" sz="3000"/>
          </a:p>
          <a:p>
            <a:pPr indent="-419100" lvl="0" marL="457200" rtl="0" algn="l">
              <a:spcBef>
                <a:spcPts val="0"/>
              </a:spcBef>
              <a:spcAft>
                <a:spcPts val="0"/>
              </a:spcAft>
              <a:buSzPts val="3000"/>
              <a:buAutoNum type="arabicPeriod"/>
            </a:pPr>
            <a:r>
              <a:rPr lang="en" sz="3000"/>
              <a:t>Create the </a:t>
            </a:r>
            <a:r>
              <a:rPr b="1" lang="en" sz="3000"/>
              <a:t>Class Diagram</a:t>
            </a:r>
            <a:endParaRPr b="1" sz="3000"/>
          </a:p>
        </p:txBody>
      </p:sp>
      <p:sp>
        <p:nvSpPr>
          <p:cNvPr id="890" name="Google Shape;890;p124"/>
          <p:cNvSpPr txBox="1"/>
          <p:nvPr>
            <p:ph type="title"/>
          </p:nvPr>
        </p:nvSpPr>
        <p:spPr>
          <a:xfrm>
            <a:off x="311700" y="1767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Object-Oriented Analysis and Design Processes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pic>
        <p:nvPicPr>
          <p:cNvPr id="895" name="Google Shape;895;p125"/>
          <p:cNvPicPr preferRelativeResize="0"/>
          <p:nvPr/>
        </p:nvPicPr>
        <p:blipFill rotWithShape="1">
          <a:blip r:embed="rId3">
            <a:alphaModFix/>
          </a:blip>
          <a:srcRect b="7573" l="0" r="0" t="5868"/>
          <a:stretch/>
        </p:blipFill>
        <p:spPr>
          <a:xfrm>
            <a:off x="1309450" y="740200"/>
            <a:ext cx="6525099" cy="3862900"/>
          </a:xfrm>
          <a:prstGeom prst="rect">
            <a:avLst/>
          </a:prstGeom>
          <a:noFill/>
          <a:ln>
            <a:noFill/>
          </a:ln>
        </p:spPr>
      </p:pic>
      <p:sp>
        <p:nvSpPr>
          <p:cNvPr id="896" name="Google Shape;896;p125"/>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Identifying class responsibilities</a:t>
            </a:r>
            <a:endParaRPr/>
          </a:p>
          <a:p>
            <a:pPr indent="0" lvl="0" marL="0" rtl="0" algn="l">
              <a:spcBef>
                <a:spcPts val="0"/>
              </a:spcBef>
              <a:spcAft>
                <a:spcPts val="0"/>
              </a:spcAft>
              <a:buNone/>
            </a:pPr>
            <a:r>
              <a:t/>
            </a:r>
            <a:endParaRPr/>
          </a:p>
        </p:txBody>
      </p:sp>
      <p:sp>
        <p:nvSpPr>
          <p:cNvPr id="897" name="Google Shape;897;p125"/>
          <p:cNvSpPr txBox="1"/>
          <p:nvPr/>
        </p:nvSpPr>
        <p:spPr>
          <a:xfrm>
            <a:off x="1195488" y="4509775"/>
            <a:ext cx="6753000" cy="5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R</a:t>
            </a:r>
            <a:r>
              <a:rPr b="1" lang="en" sz="2400">
                <a:solidFill>
                  <a:srgbClr val="FF0000"/>
                </a:solidFill>
              </a:rPr>
              <a:t>esponsibilities should be well distributed!!</a:t>
            </a:r>
            <a:endParaRPr sz="2400">
              <a:solidFill>
                <a:srgbClr val="FF0000"/>
              </a:solidFill>
            </a:endParaRPr>
          </a:p>
          <a:p>
            <a:pPr indent="0" lvl="0" marL="0" rtl="0" algn="l">
              <a:spcBef>
                <a:spcPts val="0"/>
              </a:spcBef>
              <a:spcAft>
                <a:spcPts val="0"/>
              </a:spcAft>
              <a:buNone/>
            </a:pPr>
            <a:r>
              <a:t/>
            </a:r>
            <a:endParaRPr b="1" sz="2400">
              <a:solidFill>
                <a:srgbClr val="FF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26"/>
          <p:cNvSpPr txBox="1"/>
          <p:nvPr>
            <p:ph type="title"/>
          </p:nvPr>
        </p:nvSpPr>
        <p:spPr>
          <a:xfrm>
            <a:off x="311700" y="1767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 </a:t>
            </a:r>
            <a:r>
              <a:rPr lang="en"/>
              <a:t>CRC cards - represent 1 class each</a:t>
            </a:r>
            <a:endParaRPr/>
          </a:p>
        </p:txBody>
      </p:sp>
      <p:sp>
        <p:nvSpPr>
          <p:cNvPr id="903" name="Google Shape;903;p126"/>
          <p:cNvSpPr txBox="1"/>
          <p:nvPr>
            <p:ph idx="1" type="body"/>
          </p:nvPr>
        </p:nvSpPr>
        <p:spPr>
          <a:xfrm>
            <a:off x="186600" y="1266325"/>
            <a:ext cx="8685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Class, Responsibility, Collaboration</a:t>
            </a:r>
            <a:endParaRPr b="1"/>
          </a:p>
          <a:p>
            <a:pPr indent="0" lvl="0" marL="0" rtl="0" algn="l">
              <a:spcBef>
                <a:spcPts val="1600"/>
              </a:spcBef>
              <a:spcAft>
                <a:spcPts val="0"/>
              </a:spcAft>
              <a:buNone/>
            </a:pPr>
            <a:r>
              <a:t/>
            </a:r>
            <a:endParaRPr/>
          </a:p>
          <a:p>
            <a:pPr indent="0" lvl="0" marL="0" rtl="0" algn="l">
              <a:spcBef>
                <a:spcPts val="1600"/>
              </a:spcBef>
              <a:spcAft>
                <a:spcPts val="0"/>
              </a:spcAft>
              <a:buNone/>
            </a:pPr>
            <a:r>
              <a:rPr lang="en"/>
              <a:t>List the responsibilities of </a:t>
            </a:r>
            <a:endParaRPr/>
          </a:p>
          <a:p>
            <a:pPr indent="0" lvl="0" marL="0" rtl="0" algn="l">
              <a:spcBef>
                <a:spcPts val="1600"/>
              </a:spcBef>
              <a:spcAft>
                <a:spcPts val="1600"/>
              </a:spcAft>
              <a:buNone/>
            </a:pPr>
            <a:r>
              <a:rPr lang="en"/>
              <a:t>any class into the card</a:t>
            </a:r>
            <a:endParaRPr/>
          </a:p>
        </p:txBody>
      </p:sp>
      <p:pic>
        <p:nvPicPr>
          <p:cNvPr id="904" name="Google Shape;904;p126"/>
          <p:cNvPicPr preferRelativeResize="0"/>
          <p:nvPr/>
        </p:nvPicPr>
        <p:blipFill>
          <a:blip r:embed="rId3">
            <a:alphaModFix/>
          </a:blip>
          <a:stretch>
            <a:fillRect/>
          </a:stretch>
        </p:blipFill>
        <p:spPr>
          <a:xfrm>
            <a:off x="4496678" y="1450625"/>
            <a:ext cx="4335626" cy="29341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pic>
        <p:nvPicPr>
          <p:cNvPr id="909" name="Google Shape;909;p127"/>
          <p:cNvPicPr preferRelativeResize="0"/>
          <p:nvPr/>
        </p:nvPicPr>
        <p:blipFill>
          <a:blip r:embed="rId3">
            <a:alphaModFix/>
          </a:blip>
          <a:stretch>
            <a:fillRect/>
          </a:stretch>
        </p:blipFill>
        <p:spPr>
          <a:xfrm>
            <a:off x="1828588" y="1152425"/>
            <a:ext cx="5486832" cy="3686275"/>
          </a:xfrm>
          <a:prstGeom prst="rect">
            <a:avLst/>
          </a:prstGeom>
          <a:noFill/>
          <a:ln>
            <a:noFill/>
          </a:ln>
        </p:spPr>
      </p:pic>
      <p:sp>
        <p:nvSpPr>
          <p:cNvPr id="910" name="Google Shape;910;p127"/>
          <p:cNvSpPr txBox="1"/>
          <p:nvPr>
            <p:ph type="title"/>
          </p:nvPr>
        </p:nvSpPr>
        <p:spPr>
          <a:xfrm>
            <a:off x="311700" y="1767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 CRC cards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28"/>
          <p:cNvSpPr txBox="1"/>
          <p:nvPr>
            <p:ph type="title"/>
          </p:nvPr>
        </p:nvSpPr>
        <p:spPr>
          <a:xfrm>
            <a:off x="311700" y="1767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 CRC cards </a:t>
            </a:r>
            <a:endParaRPr/>
          </a:p>
        </p:txBody>
      </p:sp>
      <p:pic>
        <p:nvPicPr>
          <p:cNvPr id="916" name="Google Shape;916;p128"/>
          <p:cNvPicPr preferRelativeResize="0"/>
          <p:nvPr/>
        </p:nvPicPr>
        <p:blipFill>
          <a:blip r:embed="rId3">
            <a:alphaModFix/>
          </a:blip>
          <a:stretch>
            <a:fillRect/>
          </a:stretch>
        </p:blipFill>
        <p:spPr>
          <a:xfrm>
            <a:off x="82425" y="779175"/>
            <a:ext cx="3295650" cy="2695575"/>
          </a:xfrm>
          <a:prstGeom prst="rect">
            <a:avLst/>
          </a:prstGeom>
          <a:noFill/>
          <a:ln>
            <a:noFill/>
          </a:ln>
        </p:spPr>
      </p:pic>
      <p:pic>
        <p:nvPicPr>
          <p:cNvPr id="917" name="Google Shape;917;p128"/>
          <p:cNvPicPr preferRelativeResize="0"/>
          <p:nvPr/>
        </p:nvPicPr>
        <p:blipFill>
          <a:blip r:embed="rId4">
            <a:alphaModFix/>
          </a:blip>
          <a:stretch>
            <a:fillRect/>
          </a:stretch>
        </p:blipFill>
        <p:spPr>
          <a:xfrm>
            <a:off x="3623800" y="1981275"/>
            <a:ext cx="5391149" cy="2874860"/>
          </a:xfrm>
          <a:prstGeom prst="rect">
            <a:avLst/>
          </a:prstGeom>
          <a:noFill/>
          <a:ln>
            <a:noFill/>
          </a:ln>
        </p:spPr>
      </p:pic>
      <p:cxnSp>
        <p:nvCxnSpPr>
          <p:cNvPr id="918" name="Google Shape;918;p128"/>
          <p:cNvCxnSpPr/>
          <p:nvPr/>
        </p:nvCxnSpPr>
        <p:spPr>
          <a:xfrm>
            <a:off x="3242400" y="1897225"/>
            <a:ext cx="1119900" cy="956400"/>
          </a:xfrm>
          <a:prstGeom prst="straightConnector1">
            <a:avLst/>
          </a:prstGeom>
          <a:noFill/>
          <a:ln cap="flat" cmpd="sng" w="38100">
            <a:solidFill>
              <a:schemeClr val="dk2"/>
            </a:solidFill>
            <a:prstDash val="solid"/>
            <a:round/>
            <a:headEnd len="med" w="med" type="none"/>
            <a:tailEnd len="med" w="med" type="triangle"/>
          </a:ln>
        </p:spPr>
      </p:cxnSp>
      <p:sp>
        <p:nvSpPr>
          <p:cNvPr id="919" name="Google Shape;919;p128"/>
          <p:cNvSpPr txBox="1"/>
          <p:nvPr/>
        </p:nvSpPr>
        <p:spPr>
          <a:xfrm>
            <a:off x="3172350" y="940825"/>
            <a:ext cx="2799300" cy="12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Move around to find collaborators</a:t>
            </a:r>
            <a:endParaRPr b="1" sz="2400">
              <a:solidFill>
                <a:srgbClr val="FF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29"/>
          <p:cNvSpPr txBox="1"/>
          <p:nvPr>
            <p:ph type="title"/>
          </p:nvPr>
        </p:nvSpPr>
        <p:spPr>
          <a:xfrm>
            <a:off x="286350" y="26662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 </a:t>
            </a:r>
            <a:r>
              <a:rPr lang="en"/>
              <a:t>Domain Modeling (Modeling the App):</a:t>
            </a:r>
            <a:endParaRPr/>
          </a:p>
        </p:txBody>
      </p:sp>
      <p:sp>
        <p:nvSpPr>
          <p:cNvPr id="925" name="Google Shape;925;p129"/>
          <p:cNvSpPr txBox="1"/>
          <p:nvPr/>
        </p:nvSpPr>
        <p:spPr>
          <a:xfrm>
            <a:off x="466350" y="998675"/>
            <a:ext cx="8391300" cy="27762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C</a:t>
            </a:r>
            <a:r>
              <a:rPr lang="en" sz="3000"/>
              <a:t>onceptual model</a:t>
            </a:r>
            <a:endParaRPr sz="3000"/>
          </a:p>
          <a:p>
            <a:pPr indent="-419100" lvl="0" marL="457200" rtl="0" algn="l">
              <a:spcBef>
                <a:spcPts val="0"/>
              </a:spcBef>
              <a:spcAft>
                <a:spcPts val="0"/>
              </a:spcAft>
              <a:buSzPts val="3000"/>
              <a:buAutoNum type="arabicPeriod"/>
            </a:pPr>
            <a:r>
              <a:rPr lang="en" sz="3000"/>
              <a:t>Identifying the classes</a:t>
            </a:r>
            <a:endParaRPr sz="3000"/>
          </a:p>
          <a:p>
            <a:pPr indent="-419100" lvl="0" marL="457200" rtl="0" algn="l">
              <a:spcBef>
                <a:spcPts val="0"/>
              </a:spcBef>
              <a:spcAft>
                <a:spcPts val="0"/>
              </a:spcAft>
              <a:buSzPts val="3000"/>
              <a:buAutoNum type="arabicPeriod"/>
            </a:pPr>
            <a:r>
              <a:rPr lang="en" sz="3000"/>
              <a:t>Identifying class relationships</a:t>
            </a:r>
            <a:endParaRPr sz="3000"/>
          </a:p>
          <a:p>
            <a:pPr indent="-419100" lvl="0" marL="457200" rtl="0" algn="l">
              <a:spcBef>
                <a:spcPts val="0"/>
              </a:spcBef>
              <a:spcAft>
                <a:spcPts val="0"/>
              </a:spcAft>
              <a:buSzPts val="3000"/>
              <a:buAutoNum type="arabicPeriod"/>
            </a:pPr>
            <a:r>
              <a:rPr lang="en" sz="3000"/>
              <a:t>Identifying class responsibilities</a:t>
            </a:r>
            <a:endParaRPr sz="3000"/>
          </a:p>
          <a:p>
            <a:pPr indent="-419100" lvl="0" marL="457200" rtl="0" algn="l">
              <a:spcBef>
                <a:spcPts val="0"/>
              </a:spcBef>
              <a:spcAft>
                <a:spcPts val="0"/>
              </a:spcAft>
              <a:buSzPts val="3000"/>
              <a:buAutoNum type="arabicPeriod"/>
            </a:pPr>
            <a:r>
              <a:rPr lang="en" sz="3000"/>
              <a:t>Using CRC cards</a:t>
            </a:r>
            <a:endParaRPr sz="30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130"/>
          <p:cNvSpPr txBox="1"/>
          <p:nvPr>
            <p:ph type="title"/>
          </p:nvPr>
        </p:nvSpPr>
        <p:spPr>
          <a:xfrm>
            <a:off x="286350" y="1616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 </a:t>
            </a:r>
            <a:r>
              <a:rPr lang="en"/>
              <a:t>Creating classes</a:t>
            </a:r>
            <a:endParaRPr/>
          </a:p>
        </p:txBody>
      </p:sp>
      <p:sp>
        <p:nvSpPr>
          <p:cNvPr id="931" name="Google Shape;931;p130"/>
          <p:cNvSpPr txBox="1"/>
          <p:nvPr/>
        </p:nvSpPr>
        <p:spPr>
          <a:xfrm>
            <a:off x="376350" y="968375"/>
            <a:ext cx="8391300" cy="23097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Creating class diagrams</a:t>
            </a:r>
            <a:endParaRPr sz="3000"/>
          </a:p>
          <a:p>
            <a:pPr indent="-419100" lvl="0" marL="457200" rtl="0" algn="l">
              <a:spcBef>
                <a:spcPts val="0"/>
              </a:spcBef>
              <a:spcAft>
                <a:spcPts val="0"/>
              </a:spcAft>
              <a:buSzPts val="3000"/>
              <a:buAutoNum type="arabicPeriod"/>
            </a:pPr>
            <a:r>
              <a:rPr lang="en" sz="3000"/>
              <a:t>Converting class diagrams to code</a:t>
            </a:r>
            <a:endParaRPr sz="3000"/>
          </a:p>
          <a:p>
            <a:pPr indent="-419100" lvl="0" marL="457200" rtl="0" algn="l">
              <a:spcBef>
                <a:spcPts val="0"/>
              </a:spcBef>
              <a:spcAft>
                <a:spcPts val="0"/>
              </a:spcAft>
              <a:buSzPts val="3000"/>
              <a:buAutoNum type="arabicPeriod"/>
            </a:pPr>
            <a:r>
              <a:rPr lang="en" sz="3000"/>
              <a:t>Exploring object lifetime</a:t>
            </a:r>
            <a:endParaRPr sz="3000"/>
          </a:p>
          <a:p>
            <a:pPr indent="-419100" lvl="0" marL="457200" rtl="0" algn="l">
              <a:spcBef>
                <a:spcPts val="0"/>
              </a:spcBef>
              <a:spcAft>
                <a:spcPts val="0"/>
              </a:spcAft>
              <a:buSzPts val="3000"/>
              <a:buAutoNum type="arabicPeriod"/>
            </a:pPr>
            <a:r>
              <a:rPr lang="en" sz="3000"/>
              <a:t>Using static or shared members</a:t>
            </a:r>
            <a:endParaRPr sz="30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31"/>
          <p:cNvSpPr txBox="1"/>
          <p:nvPr>
            <p:ph type="title"/>
          </p:nvPr>
        </p:nvSpPr>
        <p:spPr>
          <a:xfrm>
            <a:off x="311700" y="601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5.1 Creating C</a:t>
            </a:r>
            <a:r>
              <a:rPr lang="en"/>
              <a:t>lass diagrams</a:t>
            </a:r>
            <a:endParaRPr/>
          </a:p>
        </p:txBody>
      </p:sp>
      <p:pic>
        <p:nvPicPr>
          <p:cNvPr id="937" name="Google Shape;937;p131"/>
          <p:cNvPicPr preferRelativeResize="0"/>
          <p:nvPr/>
        </p:nvPicPr>
        <p:blipFill>
          <a:blip r:embed="rId3">
            <a:alphaModFix/>
          </a:blip>
          <a:stretch>
            <a:fillRect/>
          </a:stretch>
        </p:blipFill>
        <p:spPr>
          <a:xfrm>
            <a:off x="2204125" y="1085525"/>
            <a:ext cx="4735748" cy="3686275"/>
          </a:xfrm>
          <a:prstGeom prst="rect">
            <a:avLst/>
          </a:prstGeom>
          <a:noFill/>
          <a:ln>
            <a:noFill/>
          </a:ln>
        </p:spPr>
      </p:pic>
      <p:sp>
        <p:nvSpPr>
          <p:cNvPr id="938" name="Google Shape;938;p131"/>
          <p:cNvSpPr txBox="1"/>
          <p:nvPr/>
        </p:nvSpPr>
        <p:spPr>
          <a:xfrm>
            <a:off x="1726175" y="1323475"/>
            <a:ext cx="20511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Uppercase first letter</a:t>
            </a:r>
            <a:endParaRPr b="1">
              <a:solidFill>
                <a:srgbClr val="FF0000"/>
              </a:solidFill>
            </a:endParaRPr>
          </a:p>
        </p:txBody>
      </p:sp>
      <p:pic>
        <p:nvPicPr>
          <p:cNvPr id="939" name="Google Shape;939;p131"/>
          <p:cNvPicPr preferRelativeResize="0"/>
          <p:nvPr/>
        </p:nvPicPr>
        <p:blipFill>
          <a:blip r:embed="rId4">
            <a:alphaModFix/>
          </a:blip>
          <a:stretch>
            <a:fillRect/>
          </a:stretch>
        </p:blipFill>
        <p:spPr>
          <a:xfrm>
            <a:off x="5214500" y="1943875"/>
            <a:ext cx="1316925" cy="943100"/>
          </a:xfrm>
          <a:prstGeom prst="rect">
            <a:avLst/>
          </a:prstGeom>
          <a:noFill/>
          <a:ln>
            <a:noFill/>
          </a:ln>
        </p:spPr>
      </p:pic>
      <p:pic>
        <p:nvPicPr>
          <p:cNvPr id="940" name="Google Shape;940;p131"/>
          <p:cNvPicPr preferRelativeResize="0"/>
          <p:nvPr/>
        </p:nvPicPr>
        <p:blipFill>
          <a:blip r:embed="rId5">
            <a:alphaModFix/>
          </a:blip>
          <a:stretch>
            <a:fillRect/>
          </a:stretch>
        </p:blipFill>
        <p:spPr>
          <a:xfrm>
            <a:off x="5214500" y="3331100"/>
            <a:ext cx="1971317" cy="9431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pic>
        <p:nvPicPr>
          <p:cNvPr id="945" name="Google Shape;945;p132"/>
          <p:cNvPicPr preferRelativeResize="0"/>
          <p:nvPr/>
        </p:nvPicPr>
        <p:blipFill>
          <a:blip r:embed="rId3">
            <a:alphaModFix/>
          </a:blip>
          <a:stretch>
            <a:fillRect/>
          </a:stretch>
        </p:blipFill>
        <p:spPr>
          <a:xfrm>
            <a:off x="3591350" y="537275"/>
            <a:ext cx="4743180" cy="3686275"/>
          </a:xfrm>
          <a:prstGeom prst="rect">
            <a:avLst/>
          </a:prstGeom>
          <a:noFill/>
          <a:ln>
            <a:noFill/>
          </a:ln>
        </p:spPr>
      </p:pic>
      <p:sp>
        <p:nvSpPr>
          <p:cNvPr id="946" name="Google Shape;946;p132"/>
          <p:cNvSpPr txBox="1"/>
          <p:nvPr>
            <p:ph idx="1" type="body"/>
          </p:nvPr>
        </p:nvSpPr>
        <p:spPr>
          <a:xfrm>
            <a:off x="311700" y="1429625"/>
            <a:ext cx="3755400" cy="93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Is  public</a:t>
            </a:r>
            <a:endParaRPr/>
          </a:p>
          <a:p>
            <a:pPr indent="-342900" lvl="0" marL="457200" rtl="0" algn="l">
              <a:spcBef>
                <a:spcPts val="0"/>
              </a:spcBef>
              <a:spcAft>
                <a:spcPts val="0"/>
              </a:spcAft>
              <a:buSzPts val="1800"/>
              <a:buChar char="-"/>
            </a:pPr>
            <a:r>
              <a:rPr lang="en"/>
              <a:t>Is  private</a:t>
            </a:r>
            <a:endParaRPr/>
          </a:p>
        </p:txBody>
      </p:sp>
      <p:sp>
        <p:nvSpPr>
          <p:cNvPr id="947" name="Google Shape;947;p132"/>
          <p:cNvSpPr txBox="1"/>
          <p:nvPr>
            <p:ph type="title"/>
          </p:nvPr>
        </p:nvSpPr>
        <p:spPr>
          <a:xfrm>
            <a:off x="311700" y="601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5.1 Creating Class diagrams</a:t>
            </a:r>
            <a:endParaRPr/>
          </a:p>
        </p:txBody>
      </p:sp>
      <p:sp>
        <p:nvSpPr>
          <p:cNvPr id="948" name="Google Shape;948;p132"/>
          <p:cNvSpPr txBox="1"/>
          <p:nvPr/>
        </p:nvSpPr>
        <p:spPr>
          <a:xfrm>
            <a:off x="524875" y="1053125"/>
            <a:ext cx="17961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Encapsulation</a:t>
            </a:r>
            <a:endParaRPr b="1" sz="1800">
              <a:solidFill>
                <a:srgbClr val="FF0000"/>
              </a:solidFill>
            </a:endParaRPr>
          </a:p>
        </p:txBody>
      </p:sp>
      <p:sp>
        <p:nvSpPr>
          <p:cNvPr id="949" name="Google Shape;949;p132"/>
          <p:cNvSpPr txBox="1"/>
          <p:nvPr/>
        </p:nvSpPr>
        <p:spPr>
          <a:xfrm>
            <a:off x="3591350" y="4109675"/>
            <a:ext cx="49695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**only make public if you know another object has to use this attribute or method**</a:t>
            </a:r>
            <a:endParaRPr b="1" sz="1800">
              <a:solidFill>
                <a:srgbClr val="FF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pic>
        <p:nvPicPr>
          <p:cNvPr id="954" name="Google Shape;954;p133"/>
          <p:cNvPicPr preferRelativeResize="0"/>
          <p:nvPr/>
        </p:nvPicPr>
        <p:blipFill>
          <a:blip r:embed="rId3">
            <a:alphaModFix/>
          </a:blip>
          <a:stretch>
            <a:fillRect/>
          </a:stretch>
        </p:blipFill>
        <p:spPr>
          <a:xfrm>
            <a:off x="2853150" y="1027663"/>
            <a:ext cx="6290862" cy="3686274"/>
          </a:xfrm>
          <a:prstGeom prst="rect">
            <a:avLst/>
          </a:prstGeom>
          <a:noFill/>
          <a:ln>
            <a:noFill/>
          </a:ln>
        </p:spPr>
      </p:pic>
      <p:sp>
        <p:nvSpPr>
          <p:cNvPr id="955" name="Google Shape;955;p133"/>
          <p:cNvSpPr txBox="1"/>
          <p:nvPr>
            <p:ph idx="1" type="body"/>
          </p:nvPr>
        </p:nvSpPr>
        <p:spPr>
          <a:xfrm>
            <a:off x="700425" y="2233250"/>
            <a:ext cx="2090700" cy="82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Good or Bad ?</a:t>
            </a:r>
            <a:endParaRPr/>
          </a:p>
        </p:txBody>
      </p:sp>
      <p:sp>
        <p:nvSpPr>
          <p:cNvPr id="956" name="Google Shape;956;p133"/>
          <p:cNvSpPr txBox="1"/>
          <p:nvPr>
            <p:ph type="title"/>
          </p:nvPr>
        </p:nvSpPr>
        <p:spPr>
          <a:xfrm>
            <a:off x="311700" y="601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5.1 Creating Class diagrams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311700" y="134800"/>
            <a:ext cx="85206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Quiz5: Which of the following is the last step in the analysis and design process?</a:t>
            </a:r>
            <a:endParaRPr sz="3000"/>
          </a:p>
        </p:txBody>
      </p:sp>
      <p:sp>
        <p:nvSpPr>
          <p:cNvPr id="194" name="Google Shape;194;p35"/>
          <p:cNvSpPr txBox="1"/>
          <p:nvPr/>
        </p:nvSpPr>
        <p:spPr>
          <a:xfrm>
            <a:off x="373225" y="975825"/>
            <a:ext cx="4782000" cy="14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txBox="1"/>
          <p:nvPr/>
        </p:nvSpPr>
        <p:spPr>
          <a:xfrm>
            <a:off x="512250" y="1377950"/>
            <a:ext cx="5980500" cy="19209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AutoNum type="alphaUcPeriod"/>
            </a:pPr>
            <a:r>
              <a:rPr lang="en" sz="2200"/>
              <a:t>Gather requirements</a:t>
            </a:r>
            <a:endParaRPr sz="2200"/>
          </a:p>
          <a:p>
            <a:pPr indent="-368300" lvl="0" marL="457200" rtl="0" algn="l">
              <a:spcBef>
                <a:spcPts val="0"/>
              </a:spcBef>
              <a:spcAft>
                <a:spcPts val="0"/>
              </a:spcAft>
              <a:buSzPts val="2200"/>
              <a:buAutoNum type="alphaUcPeriod"/>
            </a:pPr>
            <a:r>
              <a:rPr lang="en" sz="2200"/>
              <a:t>Creating a class diagram</a:t>
            </a:r>
            <a:endParaRPr sz="2200"/>
          </a:p>
          <a:p>
            <a:pPr indent="-368300" lvl="0" marL="457200" rtl="0" algn="l">
              <a:spcBef>
                <a:spcPts val="0"/>
              </a:spcBef>
              <a:spcAft>
                <a:spcPts val="0"/>
              </a:spcAft>
              <a:buSzPts val="2200"/>
              <a:buAutoNum type="alphaUcPeriod"/>
            </a:pPr>
            <a:r>
              <a:rPr lang="en" sz="2200"/>
              <a:t>Describe the interactions</a:t>
            </a:r>
            <a:endParaRPr sz="2200"/>
          </a:p>
          <a:p>
            <a:pPr indent="-368300" lvl="0" marL="457200" rtl="0" algn="l">
              <a:spcBef>
                <a:spcPts val="0"/>
              </a:spcBef>
              <a:spcAft>
                <a:spcPts val="0"/>
              </a:spcAft>
              <a:buSzPts val="2200"/>
              <a:buAutoNum type="alphaUcPeriod"/>
            </a:pPr>
            <a:r>
              <a:rPr lang="en" sz="2200"/>
              <a:t>Identify the main objects</a:t>
            </a:r>
            <a:endParaRPr sz="22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pic>
        <p:nvPicPr>
          <p:cNvPr id="961" name="Google Shape;961;p134"/>
          <p:cNvPicPr preferRelativeResize="0"/>
          <p:nvPr/>
        </p:nvPicPr>
        <p:blipFill>
          <a:blip r:embed="rId3">
            <a:alphaModFix/>
          </a:blip>
          <a:stretch>
            <a:fillRect/>
          </a:stretch>
        </p:blipFill>
        <p:spPr>
          <a:xfrm>
            <a:off x="2853150" y="817738"/>
            <a:ext cx="6290862" cy="3686274"/>
          </a:xfrm>
          <a:prstGeom prst="rect">
            <a:avLst/>
          </a:prstGeom>
          <a:noFill/>
          <a:ln>
            <a:noFill/>
          </a:ln>
        </p:spPr>
      </p:pic>
      <p:sp>
        <p:nvSpPr>
          <p:cNvPr id="962" name="Google Shape;962;p134"/>
          <p:cNvSpPr txBox="1"/>
          <p:nvPr>
            <p:ph idx="1" type="body"/>
          </p:nvPr>
        </p:nvSpPr>
        <p:spPr>
          <a:xfrm>
            <a:off x="4888650" y="2078463"/>
            <a:ext cx="2090700" cy="82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6400">
                <a:solidFill>
                  <a:srgbClr val="FF0000"/>
                </a:solidFill>
              </a:rPr>
              <a:t>BAD</a:t>
            </a:r>
            <a:endParaRPr b="1" sz="6400">
              <a:solidFill>
                <a:srgbClr val="FF0000"/>
              </a:solidFill>
            </a:endParaRPr>
          </a:p>
        </p:txBody>
      </p:sp>
      <p:sp>
        <p:nvSpPr>
          <p:cNvPr id="963" name="Google Shape;963;p134"/>
          <p:cNvSpPr txBox="1"/>
          <p:nvPr/>
        </p:nvSpPr>
        <p:spPr>
          <a:xfrm>
            <a:off x="2627550" y="4216500"/>
            <a:ext cx="57417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Open Sans"/>
                <a:ea typeface="Open Sans"/>
                <a:cs typeface="Open Sans"/>
                <a:sym typeface="Open Sans"/>
              </a:rPr>
              <a:t>Your focus is what the objects do, not just viewing them as dumb data structures</a:t>
            </a:r>
            <a:endParaRPr sz="1800">
              <a:solidFill>
                <a:srgbClr val="666666"/>
              </a:solidFill>
              <a:latin typeface="Open Sans"/>
              <a:ea typeface="Open Sans"/>
              <a:cs typeface="Open Sans"/>
              <a:sym typeface="Open Sans"/>
            </a:endParaRPr>
          </a:p>
        </p:txBody>
      </p:sp>
      <p:sp>
        <p:nvSpPr>
          <p:cNvPr id="964" name="Google Shape;964;p134"/>
          <p:cNvSpPr txBox="1"/>
          <p:nvPr>
            <p:ph type="title"/>
          </p:nvPr>
        </p:nvSpPr>
        <p:spPr>
          <a:xfrm>
            <a:off x="311700" y="601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5.1 Creating Class diagrams</a:t>
            </a:r>
            <a:endParaRPr/>
          </a:p>
        </p:txBody>
      </p:sp>
      <p:sp>
        <p:nvSpPr>
          <p:cNvPr id="965" name="Google Shape;965;p134"/>
          <p:cNvSpPr txBox="1"/>
          <p:nvPr/>
        </p:nvSpPr>
        <p:spPr>
          <a:xfrm>
            <a:off x="311700" y="1928650"/>
            <a:ext cx="26718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**avoid building plain data structures**</a:t>
            </a:r>
            <a:endParaRPr b="1" sz="1800">
              <a:solidFill>
                <a:srgbClr val="FF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35"/>
          <p:cNvSpPr txBox="1"/>
          <p:nvPr>
            <p:ph type="title"/>
          </p:nvPr>
        </p:nvSpPr>
        <p:spPr>
          <a:xfrm>
            <a:off x="311713"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5.2 Converting class diagrams to code</a:t>
            </a:r>
            <a:endParaRPr/>
          </a:p>
        </p:txBody>
      </p:sp>
      <p:pic>
        <p:nvPicPr>
          <p:cNvPr id="971" name="Google Shape;971;p135"/>
          <p:cNvPicPr preferRelativeResize="0"/>
          <p:nvPr/>
        </p:nvPicPr>
        <p:blipFill rotWithShape="1">
          <a:blip r:embed="rId3">
            <a:alphaModFix/>
          </a:blip>
          <a:srcRect b="9638" l="7622" r="7968" t="4605"/>
          <a:stretch/>
        </p:blipFill>
        <p:spPr>
          <a:xfrm>
            <a:off x="501525" y="1113838"/>
            <a:ext cx="3394025" cy="3009125"/>
          </a:xfrm>
          <a:prstGeom prst="rect">
            <a:avLst/>
          </a:prstGeom>
          <a:noFill/>
          <a:ln>
            <a:noFill/>
          </a:ln>
        </p:spPr>
      </p:pic>
      <p:pic>
        <p:nvPicPr>
          <p:cNvPr id="972" name="Google Shape;972;p135"/>
          <p:cNvPicPr preferRelativeResize="0"/>
          <p:nvPr/>
        </p:nvPicPr>
        <p:blipFill rotWithShape="1">
          <a:blip r:embed="rId4">
            <a:alphaModFix/>
          </a:blip>
          <a:srcRect b="0" l="8405" r="7113" t="0"/>
          <a:stretch/>
        </p:blipFill>
        <p:spPr>
          <a:xfrm>
            <a:off x="4070475" y="930800"/>
            <a:ext cx="4572001" cy="3686274"/>
          </a:xfrm>
          <a:prstGeom prst="rect">
            <a:avLst/>
          </a:prstGeom>
          <a:noFill/>
          <a:ln>
            <a:noFill/>
          </a:ln>
        </p:spPr>
      </p:pic>
      <p:sp>
        <p:nvSpPr>
          <p:cNvPr id="973" name="Google Shape;973;p135"/>
          <p:cNvSpPr txBox="1"/>
          <p:nvPr/>
        </p:nvSpPr>
        <p:spPr>
          <a:xfrm>
            <a:off x="5982788" y="4334875"/>
            <a:ext cx="8640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JAVA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36"/>
          <p:cNvSpPr txBox="1"/>
          <p:nvPr>
            <p:ph type="title"/>
          </p:nvPr>
        </p:nvSpPr>
        <p:spPr>
          <a:xfrm>
            <a:off x="311713"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5.2 Converting class diagrams to code</a:t>
            </a:r>
            <a:endParaRPr/>
          </a:p>
        </p:txBody>
      </p:sp>
      <p:pic>
        <p:nvPicPr>
          <p:cNvPr id="979" name="Google Shape;979;p136"/>
          <p:cNvPicPr preferRelativeResize="0"/>
          <p:nvPr/>
        </p:nvPicPr>
        <p:blipFill rotWithShape="1">
          <a:blip r:embed="rId3">
            <a:alphaModFix/>
          </a:blip>
          <a:srcRect b="9638" l="7622" r="7968" t="4605"/>
          <a:stretch/>
        </p:blipFill>
        <p:spPr>
          <a:xfrm>
            <a:off x="501525" y="1113838"/>
            <a:ext cx="3394025" cy="3009125"/>
          </a:xfrm>
          <a:prstGeom prst="rect">
            <a:avLst/>
          </a:prstGeom>
          <a:noFill/>
          <a:ln>
            <a:noFill/>
          </a:ln>
        </p:spPr>
      </p:pic>
      <p:sp>
        <p:nvSpPr>
          <p:cNvPr id="980" name="Google Shape;980;p136"/>
          <p:cNvSpPr txBox="1"/>
          <p:nvPr/>
        </p:nvSpPr>
        <p:spPr>
          <a:xfrm>
            <a:off x="6356021" y="4323200"/>
            <a:ext cx="5604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a:t>
            </a:r>
            <a:endParaRPr/>
          </a:p>
        </p:txBody>
      </p:sp>
      <p:pic>
        <p:nvPicPr>
          <p:cNvPr id="981" name="Google Shape;981;p136"/>
          <p:cNvPicPr preferRelativeResize="0"/>
          <p:nvPr/>
        </p:nvPicPr>
        <p:blipFill>
          <a:blip r:embed="rId4">
            <a:alphaModFix/>
          </a:blip>
          <a:stretch>
            <a:fillRect/>
          </a:stretch>
        </p:blipFill>
        <p:spPr>
          <a:xfrm>
            <a:off x="4187900" y="962913"/>
            <a:ext cx="4516543" cy="3311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37"/>
          <p:cNvSpPr txBox="1"/>
          <p:nvPr>
            <p:ph type="title"/>
          </p:nvPr>
        </p:nvSpPr>
        <p:spPr>
          <a:xfrm>
            <a:off x="311713"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5.2 Converting class diagrams to code</a:t>
            </a:r>
            <a:endParaRPr/>
          </a:p>
        </p:txBody>
      </p:sp>
      <p:pic>
        <p:nvPicPr>
          <p:cNvPr id="987" name="Google Shape;987;p137"/>
          <p:cNvPicPr preferRelativeResize="0"/>
          <p:nvPr/>
        </p:nvPicPr>
        <p:blipFill rotWithShape="1">
          <a:blip r:embed="rId3">
            <a:alphaModFix/>
          </a:blip>
          <a:srcRect b="9638" l="7622" r="7968" t="4605"/>
          <a:stretch/>
        </p:blipFill>
        <p:spPr>
          <a:xfrm>
            <a:off x="501525" y="1113838"/>
            <a:ext cx="3394025" cy="3009125"/>
          </a:xfrm>
          <a:prstGeom prst="rect">
            <a:avLst/>
          </a:prstGeom>
          <a:noFill/>
          <a:ln>
            <a:noFill/>
          </a:ln>
        </p:spPr>
      </p:pic>
      <p:sp>
        <p:nvSpPr>
          <p:cNvPr id="988" name="Google Shape;988;p137"/>
          <p:cNvSpPr txBox="1"/>
          <p:nvPr/>
        </p:nvSpPr>
        <p:spPr>
          <a:xfrm>
            <a:off x="5924950" y="4323200"/>
            <a:ext cx="10380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VB.NET</a:t>
            </a:r>
            <a:endParaRPr/>
          </a:p>
        </p:txBody>
      </p:sp>
      <p:pic>
        <p:nvPicPr>
          <p:cNvPr id="989" name="Google Shape;989;p137"/>
          <p:cNvPicPr preferRelativeResize="0"/>
          <p:nvPr/>
        </p:nvPicPr>
        <p:blipFill>
          <a:blip r:embed="rId4">
            <a:alphaModFix/>
          </a:blip>
          <a:stretch>
            <a:fillRect/>
          </a:stretch>
        </p:blipFill>
        <p:spPr>
          <a:xfrm>
            <a:off x="4036275" y="1045075"/>
            <a:ext cx="4943649" cy="314667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138"/>
          <p:cNvSpPr txBox="1"/>
          <p:nvPr>
            <p:ph type="title"/>
          </p:nvPr>
        </p:nvSpPr>
        <p:spPr>
          <a:xfrm>
            <a:off x="311713"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5.2 Converting class diagrams to code</a:t>
            </a:r>
            <a:endParaRPr/>
          </a:p>
        </p:txBody>
      </p:sp>
      <p:pic>
        <p:nvPicPr>
          <p:cNvPr id="995" name="Google Shape;995;p138"/>
          <p:cNvPicPr preferRelativeResize="0"/>
          <p:nvPr/>
        </p:nvPicPr>
        <p:blipFill rotWithShape="1">
          <a:blip r:embed="rId3">
            <a:alphaModFix/>
          </a:blip>
          <a:srcRect b="9638" l="7622" r="7968" t="4605"/>
          <a:stretch/>
        </p:blipFill>
        <p:spPr>
          <a:xfrm>
            <a:off x="501525" y="1113838"/>
            <a:ext cx="3394025" cy="3009125"/>
          </a:xfrm>
          <a:prstGeom prst="rect">
            <a:avLst/>
          </a:prstGeom>
          <a:noFill/>
          <a:ln>
            <a:noFill/>
          </a:ln>
        </p:spPr>
      </p:pic>
      <p:sp>
        <p:nvSpPr>
          <p:cNvPr id="996" name="Google Shape;996;p138"/>
          <p:cNvSpPr txBox="1"/>
          <p:nvPr/>
        </p:nvSpPr>
        <p:spPr>
          <a:xfrm>
            <a:off x="5924950" y="4323200"/>
            <a:ext cx="10380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RUBY</a:t>
            </a:r>
            <a:endParaRPr/>
          </a:p>
        </p:txBody>
      </p:sp>
      <p:pic>
        <p:nvPicPr>
          <p:cNvPr id="997" name="Google Shape;997;p138"/>
          <p:cNvPicPr preferRelativeResize="0"/>
          <p:nvPr/>
        </p:nvPicPr>
        <p:blipFill>
          <a:blip r:embed="rId4">
            <a:alphaModFix/>
          </a:blip>
          <a:stretch>
            <a:fillRect/>
          </a:stretch>
        </p:blipFill>
        <p:spPr>
          <a:xfrm>
            <a:off x="4491150" y="916238"/>
            <a:ext cx="3656423" cy="33110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139"/>
          <p:cNvSpPr txBox="1"/>
          <p:nvPr>
            <p:ph type="title"/>
          </p:nvPr>
        </p:nvSpPr>
        <p:spPr>
          <a:xfrm>
            <a:off x="311713"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5.2 Converting class diagrams to code</a:t>
            </a:r>
            <a:endParaRPr/>
          </a:p>
        </p:txBody>
      </p:sp>
      <p:pic>
        <p:nvPicPr>
          <p:cNvPr id="1003" name="Google Shape;1003;p139"/>
          <p:cNvPicPr preferRelativeResize="0"/>
          <p:nvPr/>
        </p:nvPicPr>
        <p:blipFill rotWithShape="1">
          <a:blip r:embed="rId3">
            <a:alphaModFix/>
          </a:blip>
          <a:srcRect b="9638" l="7622" r="7968" t="4605"/>
          <a:stretch/>
        </p:blipFill>
        <p:spPr>
          <a:xfrm>
            <a:off x="163300" y="1148838"/>
            <a:ext cx="3394025" cy="3009125"/>
          </a:xfrm>
          <a:prstGeom prst="rect">
            <a:avLst/>
          </a:prstGeom>
          <a:noFill/>
          <a:ln>
            <a:noFill/>
          </a:ln>
        </p:spPr>
      </p:pic>
      <p:sp>
        <p:nvSpPr>
          <p:cNvPr id="1004" name="Google Shape;1004;p139"/>
          <p:cNvSpPr txBox="1"/>
          <p:nvPr/>
        </p:nvSpPr>
        <p:spPr>
          <a:xfrm>
            <a:off x="5738350" y="4323200"/>
            <a:ext cx="15978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Objective-C</a:t>
            </a:r>
            <a:endParaRPr/>
          </a:p>
        </p:txBody>
      </p:sp>
      <p:pic>
        <p:nvPicPr>
          <p:cNvPr id="1005" name="Google Shape;1005;p139"/>
          <p:cNvPicPr preferRelativeResize="0"/>
          <p:nvPr/>
        </p:nvPicPr>
        <p:blipFill>
          <a:blip r:embed="rId4">
            <a:alphaModFix/>
          </a:blip>
          <a:stretch>
            <a:fillRect/>
          </a:stretch>
        </p:blipFill>
        <p:spPr>
          <a:xfrm>
            <a:off x="3627275" y="1795975"/>
            <a:ext cx="5404824" cy="18727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40"/>
          <p:cNvSpPr txBox="1"/>
          <p:nvPr>
            <p:ph type="title"/>
          </p:nvPr>
        </p:nvSpPr>
        <p:spPr>
          <a:xfrm>
            <a:off x="388550" y="543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5.3 </a:t>
            </a:r>
            <a:r>
              <a:rPr lang="en"/>
              <a:t>Exploring object lifetime</a:t>
            </a:r>
            <a:endParaRPr/>
          </a:p>
        </p:txBody>
      </p:sp>
      <p:sp>
        <p:nvSpPr>
          <p:cNvPr id="1011" name="Google Shape;1011;p140"/>
          <p:cNvSpPr txBox="1"/>
          <p:nvPr/>
        </p:nvSpPr>
        <p:spPr>
          <a:xfrm>
            <a:off x="530700" y="1082100"/>
            <a:ext cx="8082600" cy="25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How are object created?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What </a:t>
            </a:r>
            <a:r>
              <a:rPr lang="en" sz="3000"/>
              <a:t>happened</a:t>
            </a:r>
            <a:r>
              <a:rPr lang="en" sz="3000"/>
              <a:t> when they created?</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What happened when with them?</a:t>
            </a:r>
            <a:endParaRPr sz="30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41"/>
          <p:cNvSpPr txBox="1"/>
          <p:nvPr>
            <p:ph type="title"/>
          </p:nvPr>
        </p:nvSpPr>
        <p:spPr>
          <a:xfrm>
            <a:off x="388550" y="543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5.3 Exploring object lifetime</a:t>
            </a:r>
            <a:endParaRPr/>
          </a:p>
        </p:txBody>
      </p:sp>
      <p:grpSp>
        <p:nvGrpSpPr>
          <p:cNvPr id="1017" name="Google Shape;1017;p141"/>
          <p:cNvGrpSpPr/>
          <p:nvPr/>
        </p:nvGrpSpPr>
        <p:grpSpPr>
          <a:xfrm>
            <a:off x="1014800" y="1220754"/>
            <a:ext cx="7268101" cy="3344600"/>
            <a:chOff x="1014800" y="1220754"/>
            <a:chExt cx="7268101" cy="3344600"/>
          </a:xfrm>
        </p:grpSpPr>
        <p:pic>
          <p:nvPicPr>
            <p:cNvPr id="1018" name="Google Shape;1018;p141"/>
            <p:cNvPicPr preferRelativeResize="0"/>
            <p:nvPr/>
          </p:nvPicPr>
          <p:blipFill>
            <a:blip r:embed="rId3">
              <a:alphaModFix/>
            </a:blip>
            <a:stretch>
              <a:fillRect/>
            </a:stretch>
          </p:blipFill>
          <p:spPr>
            <a:xfrm>
              <a:off x="1014800" y="1220754"/>
              <a:ext cx="7268101" cy="3344600"/>
            </a:xfrm>
            <a:prstGeom prst="rect">
              <a:avLst/>
            </a:prstGeom>
            <a:noFill/>
            <a:ln>
              <a:noFill/>
            </a:ln>
          </p:spPr>
        </p:pic>
        <p:sp>
          <p:nvSpPr>
            <p:cNvPr id="1019" name="Google Shape;1019;p141"/>
            <p:cNvSpPr/>
            <p:nvPr/>
          </p:nvSpPr>
          <p:spPr>
            <a:xfrm>
              <a:off x="4824500" y="1535075"/>
              <a:ext cx="528300" cy="26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1"/>
            <p:cNvSpPr/>
            <p:nvPr/>
          </p:nvSpPr>
          <p:spPr>
            <a:xfrm>
              <a:off x="4824500" y="1976550"/>
              <a:ext cx="528300" cy="26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1"/>
            <p:cNvSpPr/>
            <p:nvPr/>
          </p:nvSpPr>
          <p:spPr>
            <a:xfrm>
              <a:off x="4384700" y="2487800"/>
              <a:ext cx="528300" cy="26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1"/>
            <p:cNvSpPr/>
            <p:nvPr/>
          </p:nvSpPr>
          <p:spPr>
            <a:xfrm>
              <a:off x="4824500" y="2999050"/>
              <a:ext cx="528300" cy="26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1"/>
            <p:cNvSpPr/>
            <p:nvPr/>
          </p:nvSpPr>
          <p:spPr>
            <a:xfrm>
              <a:off x="4913000" y="3460450"/>
              <a:ext cx="528300" cy="26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1"/>
            <p:cNvSpPr/>
            <p:nvPr/>
          </p:nvSpPr>
          <p:spPr>
            <a:xfrm>
              <a:off x="6852425" y="3931850"/>
              <a:ext cx="528300" cy="26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141"/>
          <p:cNvSpPr txBox="1"/>
          <p:nvPr/>
        </p:nvSpPr>
        <p:spPr>
          <a:xfrm>
            <a:off x="582716" y="761750"/>
            <a:ext cx="26247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Instantiation</a:t>
            </a:r>
            <a:endParaRPr sz="30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pic>
        <p:nvPicPr>
          <p:cNvPr id="1030" name="Google Shape;1030;p142"/>
          <p:cNvPicPr preferRelativeResize="0"/>
          <p:nvPr/>
        </p:nvPicPr>
        <p:blipFill>
          <a:blip r:embed="rId3">
            <a:alphaModFix/>
          </a:blip>
          <a:stretch>
            <a:fillRect/>
          </a:stretch>
        </p:blipFill>
        <p:spPr>
          <a:xfrm>
            <a:off x="377113" y="1415750"/>
            <a:ext cx="8389775" cy="2599650"/>
          </a:xfrm>
          <a:prstGeom prst="rect">
            <a:avLst/>
          </a:prstGeom>
          <a:noFill/>
          <a:ln>
            <a:noFill/>
          </a:ln>
        </p:spPr>
      </p:pic>
      <p:sp>
        <p:nvSpPr>
          <p:cNvPr id="1031" name="Google Shape;1031;p142"/>
          <p:cNvSpPr txBox="1"/>
          <p:nvPr/>
        </p:nvSpPr>
        <p:spPr>
          <a:xfrm>
            <a:off x="594401" y="761750"/>
            <a:ext cx="2799600" cy="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Constructors</a:t>
            </a:r>
            <a:endParaRPr sz="3000"/>
          </a:p>
        </p:txBody>
      </p:sp>
      <p:sp>
        <p:nvSpPr>
          <p:cNvPr id="1032" name="Google Shape;1032;p142"/>
          <p:cNvSpPr txBox="1"/>
          <p:nvPr>
            <p:ph type="title"/>
          </p:nvPr>
        </p:nvSpPr>
        <p:spPr>
          <a:xfrm>
            <a:off x="388550" y="543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5.3 Exploring object lifetime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pic>
        <p:nvPicPr>
          <p:cNvPr id="1037" name="Google Shape;1037;p143"/>
          <p:cNvPicPr preferRelativeResize="0"/>
          <p:nvPr/>
        </p:nvPicPr>
        <p:blipFill>
          <a:blip r:embed="rId3">
            <a:alphaModFix/>
          </a:blip>
          <a:stretch>
            <a:fillRect/>
          </a:stretch>
        </p:blipFill>
        <p:spPr>
          <a:xfrm>
            <a:off x="1205050" y="1152425"/>
            <a:ext cx="6733892" cy="3686274"/>
          </a:xfrm>
          <a:prstGeom prst="rect">
            <a:avLst/>
          </a:prstGeom>
          <a:noFill/>
          <a:ln>
            <a:noFill/>
          </a:ln>
        </p:spPr>
      </p:pic>
      <p:sp>
        <p:nvSpPr>
          <p:cNvPr id="1038" name="Google Shape;1038;p143"/>
          <p:cNvSpPr/>
          <p:nvPr/>
        </p:nvSpPr>
        <p:spPr>
          <a:xfrm>
            <a:off x="1654675" y="3028950"/>
            <a:ext cx="2980500" cy="132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3"/>
          <p:cNvSpPr/>
          <p:nvPr/>
        </p:nvSpPr>
        <p:spPr>
          <a:xfrm>
            <a:off x="5113650" y="2045000"/>
            <a:ext cx="2272800" cy="707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3"/>
          <p:cNvSpPr txBox="1"/>
          <p:nvPr>
            <p:ph type="title"/>
          </p:nvPr>
        </p:nvSpPr>
        <p:spPr>
          <a:xfrm>
            <a:off x="388550" y="543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5.3 Exploring object lifetime</a:t>
            </a:r>
            <a:endParaRPr/>
          </a:p>
        </p:txBody>
      </p:sp>
      <p:sp>
        <p:nvSpPr>
          <p:cNvPr id="1041" name="Google Shape;1041;p143"/>
          <p:cNvSpPr txBox="1"/>
          <p:nvPr/>
        </p:nvSpPr>
        <p:spPr>
          <a:xfrm>
            <a:off x="606076" y="621800"/>
            <a:ext cx="2799600" cy="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Constructors</a:t>
            </a:r>
            <a:endParaRPr sz="3000"/>
          </a:p>
        </p:txBody>
      </p:sp>
      <p:sp>
        <p:nvSpPr>
          <p:cNvPr id="1042" name="Google Shape;1042;p143"/>
          <p:cNvSpPr txBox="1"/>
          <p:nvPr/>
        </p:nvSpPr>
        <p:spPr>
          <a:xfrm>
            <a:off x="2227213" y="4451500"/>
            <a:ext cx="8640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JAVA</a:t>
            </a:r>
            <a:endParaRPr/>
          </a:p>
        </p:txBody>
      </p:sp>
      <p:pic>
        <p:nvPicPr>
          <p:cNvPr id="1043" name="Google Shape;1043;p143"/>
          <p:cNvPicPr preferRelativeResize="0"/>
          <p:nvPr/>
        </p:nvPicPr>
        <p:blipFill>
          <a:blip r:embed="rId4">
            <a:alphaModFix/>
          </a:blip>
          <a:stretch>
            <a:fillRect/>
          </a:stretch>
        </p:blipFill>
        <p:spPr>
          <a:xfrm>
            <a:off x="5292222" y="2919175"/>
            <a:ext cx="2094225" cy="2027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311700" y="134800"/>
            <a:ext cx="85206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Quiz6: ____ is a checklist used in requirements analysis.</a:t>
            </a:r>
            <a:endParaRPr sz="3000"/>
          </a:p>
        </p:txBody>
      </p:sp>
      <p:sp>
        <p:nvSpPr>
          <p:cNvPr id="201" name="Google Shape;201;p36"/>
          <p:cNvSpPr txBox="1"/>
          <p:nvPr/>
        </p:nvSpPr>
        <p:spPr>
          <a:xfrm>
            <a:off x="373225" y="975825"/>
            <a:ext cx="4782000" cy="14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6"/>
          <p:cNvSpPr txBox="1"/>
          <p:nvPr/>
        </p:nvSpPr>
        <p:spPr>
          <a:xfrm>
            <a:off x="512250" y="1164525"/>
            <a:ext cx="5980500" cy="19209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AutoNum type="alphaUcPeriod"/>
            </a:pPr>
            <a:r>
              <a:rPr lang="en" sz="2200"/>
              <a:t>FURPS</a:t>
            </a:r>
            <a:endParaRPr sz="2200"/>
          </a:p>
          <a:p>
            <a:pPr indent="-368300" lvl="0" marL="457200" rtl="0" algn="l">
              <a:spcBef>
                <a:spcPts val="0"/>
              </a:spcBef>
              <a:spcAft>
                <a:spcPts val="0"/>
              </a:spcAft>
              <a:buSzPts val="2200"/>
              <a:buAutoNum type="alphaUcPeriod"/>
            </a:pPr>
            <a:r>
              <a:rPr lang="en" sz="2200"/>
              <a:t>SPURF</a:t>
            </a:r>
            <a:endParaRPr sz="2200"/>
          </a:p>
          <a:p>
            <a:pPr indent="-368300" lvl="0" marL="457200" rtl="0" algn="l">
              <a:spcBef>
                <a:spcPts val="0"/>
              </a:spcBef>
              <a:spcAft>
                <a:spcPts val="0"/>
              </a:spcAft>
              <a:buSzPts val="2200"/>
              <a:buAutoNum type="alphaUcPeriod"/>
            </a:pPr>
            <a:r>
              <a:rPr lang="en" sz="2200"/>
              <a:t>Functionality</a:t>
            </a:r>
            <a:endParaRPr sz="2200"/>
          </a:p>
          <a:p>
            <a:pPr indent="-368300" lvl="0" marL="457200" rtl="0" algn="l">
              <a:spcBef>
                <a:spcPts val="0"/>
              </a:spcBef>
              <a:spcAft>
                <a:spcPts val="0"/>
              </a:spcAft>
              <a:buSzPts val="2200"/>
              <a:buAutoNum type="alphaUcPeriod"/>
            </a:pPr>
            <a:r>
              <a:rPr lang="en" sz="2200"/>
              <a:t>Usability</a:t>
            </a:r>
            <a:endParaRPr sz="22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Google Shape;1048;p144"/>
          <p:cNvSpPr txBox="1"/>
          <p:nvPr>
            <p:ph idx="1" type="body"/>
          </p:nvPr>
        </p:nvSpPr>
        <p:spPr>
          <a:xfrm>
            <a:off x="583250" y="1357450"/>
            <a:ext cx="8131200" cy="2394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Call when an object is no longer needed</a:t>
            </a:r>
            <a:endParaRPr sz="2400"/>
          </a:p>
          <a:p>
            <a:pPr indent="-381000" lvl="0" marL="457200" rtl="0" algn="l">
              <a:spcBef>
                <a:spcPts val="0"/>
              </a:spcBef>
              <a:spcAft>
                <a:spcPts val="0"/>
              </a:spcAft>
              <a:buSzPts val="2400"/>
              <a:buChar char="-"/>
            </a:pPr>
            <a:r>
              <a:rPr lang="en" sz="2400"/>
              <a:t>Call when an object is being deleted/ deallocated/ released</a:t>
            </a:r>
            <a:endParaRPr sz="2400"/>
          </a:p>
          <a:p>
            <a:pPr indent="-381000" lvl="0" marL="457200" rtl="0" algn="l">
              <a:spcBef>
                <a:spcPts val="0"/>
              </a:spcBef>
              <a:spcAft>
                <a:spcPts val="0"/>
              </a:spcAft>
              <a:buSzPts val="2400"/>
              <a:buChar char="-"/>
            </a:pPr>
            <a:r>
              <a:rPr lang="en" sz="2400"/>
              <a:t>Use for releasing resources</a:t>
            </a:r>
            <a:endParaRPr sz="2400"/>
          </a:p>
        </p:txBody>
      </p:sp>
      <p:sp>
        <p:nvSpPr>
          <p:cNvPr id="1049" name="Google Shape;1049;p144"/>
          <p:cNvSpPr txBox="1"/>
          <p:nvPr>
            <p:ph type="title"/>
          </p:nvPr>
        </p:nvSpPr>
        <p:spPr>
          <a:xfrm>
            <a:off x="388550" y="543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5.3 Exploring object lifetime</a:t>
            </a:r>
            <a:endParaRPr/>
          </a:p>
        </p:txBody>
      </p:sp>
      <p:sp>
        <p:nvSpPr>
          <p:cNvPr id="1050" name="Google Shape;1050;p144"/>
          <p:cNvSpPr txBox="1"/>
          <p:nvPr/>
        </p:nvSpPr>
        <p:spPr>
          <a:xfrm>
            <a:off x="512776" y="703450"/>
            <a:ext cx="2799600" cy="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De</a:t>
            </a:r>
            <a:r>
              <a:rPr b="1" lang="en" sz="3000"/>
              <a:t>structors</a:t>
            </a:r>
            <a:endParaRPr sz="3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45"/>
          <p:cNvSpPr txBox="1"/>
          <p:nvPr>
            <p:ph type="title"/>
          </p:nvPr>
        </p:nvSpPr>
        <p:spPr>
          <a:xfrm>
            <a:off x="311700" y="71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5.4 U</a:t>
            </a:r>
            <a:r>
              <a:rPr lang="en"/>
              <a:t>sing static or shared members</a:t>
            </a:r>
            <a:endParaRPr/>
          </a:p>
        </p:txBody>
      </p:sp>
      <p:pic>
        <p:nvPicPr>
          <p:cNvPr id="1056" name="Google Shape;1056;p145"/>
          <p:cNvPicPr preferRelativeResize="0"/>
          <p:nvPr/>
        </p:nvPicPr>
        <p:blipFill>
          <a:blip r:embed="rId3">
            <a:alphaModFix/>
          </a:blip>
          <a:stretch>
            <a:fillRect/>
          </a:stretch>
        </p:blipFill>
        <p:spPr>
          <a:xfrm>
            <a:off x="601400" y="1023225"/>
            <a:ext cx="8160925" cy="3314550"/>
          </a:xfrm>
          <a:prstGeom prst="rect">
            <a:avLst/>
          </a:prstGeom>
          <a:noFill/>
          <a:ln>
            <a:noFill/>
          </a:ln>
        </p:spPr>
      </p:pic>
      <p:sp>
        <p:nvSpPr>
          <p:cNvPr id="1057" name="Google Shape;1057;p145"/>
          <p:cNvSpPr txBox="1"/>
          <p:nvPr>
            <p:ph idx="1" type="body"/>
          </p:nvPr>
        </p:nvSpPr>
        <p:spPr>
          <a:xfrm>
            <a:off x="919550" y="3924925"/>
            <a:ext cx="7393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u="sng"/>
              <a:t>Interest is one rate across all saving accounts </a:t>
            </a:r>
            <a:endParaRPr b="1" sz="2400" u="sng"/>
          </a:p>
        </p:txBody>
      </p:sp>
      <p:sp>
        <p:nvSpPr>
          <p:cNvPr id="1058" name="Google Shape;1058;p145"/>
          <p:cNvSpPr/>
          <p:nvPr/>
        </p:nvSpPr>
        <p:spPr>
          <a:xfrm>
            <a:off x="4106675" y="2411300"/>
            <a:ext cx="3618300" cy="39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pic>
        <p:nvPicPr>
          <p:cNvPr id="1063" name="Google Shape;1063;p146"/>
          <p:cNvPicPr preferRelativeResize="0"/>
          <p:nvPr/>
        </p:nvPicPr>
        <p:blipFill>
          <a:blip r:embed="rId3">
            <a:alphaModFix/>
          </a:blip>
          <a:stretch>
            <a:fillRect/>
          </a:stretch>
        </p:blipFill>
        <p:spPr>
          <a:xfrm>
            <a:off x="671375" y="1093200"/>
            <a:ext cx="8160925" cy="3314550"/>
          </a:xfrm>
          <a:prstGeom prst="rect">
            <a:avLst/>
          </a:prstGeom>
          <a:noFill/>
          <a:ln>
            <a:noFill/>
          </a:ln>
        </p:spPr>
      </p:pic>
      <p:sp>
        <p:nvSpPr>
          <p:cNvPr id="1064" name="Google Shape;1064;p146"/>
          <p:cNvSpPr txBox="1"/>
          <p:nvPr>
            <p:ph idx="1" type="body"/>
          </p:nvPr>
        </p:nvSpPr>
        <p:spPr>
          <a:xfrm>
            <a:off x="989525" y="3994900"/>
            <a:ext cx="7393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u="sng"/>
              <a:t>Interest is one rate across all saving accounts </a:t>
            </a:r>
            <a:endParaRPr b="1" sz="2400" u="sng"/>
          </a:p>
        </p:txBody>
      </p:sp>
      <p:sp>
        <p:nvSpPr>
          <p:cNvPr id="1065" name="Google Shape;1065;p146"/>
          <p:cNvSpPr/>
          <p:nvPr/>
        </p:nvSpPr>
        <p:spPr>
          <a:xfrm>
            <a:off x="4176650" y="2481275"/>
            <a:ext cx="3618300" cy="39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6"/>
          <p:cNvSpPr txBox="1"/>
          <p:nvPr>
            <p:ph idx="1" type="body"/>
          </p:nvPr>
        </p:nvSpPr>
        <p:spPr>
          <a:xfrm>
            <a:off x="2657050" y="2143813"/>
            <a:ext cx="1071000" cy="63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u="sng">
                <a:solidFill>
                  <a:srgbClr val="FF0000"/>
                </a:solidFill>
              </a:rPr>
              <a:t>Static</a:t>
            </a:r>
            <a:endParaRPr b="1" sz="2400" u="sng">
              <a:solidFill>
                <a:srgbClr val="FF0000"/>
              </a:solidFill>
            </a:endParaRPr>
          </a:p>
        </p:txBody>
      </p:sp>
      <p:sp>
        <p:nvSpPr>
          <p:cNvPr id="1067" name="Google Shape;1067;p146"/>
          <p:cNvSpPr/>
          <p:nvPr/>
        </p:nvSpPr>
        <p:spPr>
          <a:xfrm>
            <a:off x="1189125" y="2264275"/>
            <a:ext cx="1467900" cy="39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6"/>
          <p:cNvSpPr txBox="1"/>
          <p:nvPr>
            <p:ph type="title"/>
          </p:nvPr>
        </p:nvSpPr>
        <p:spPr>
          <a:xfrm>
            <a:off x="311700" y="71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5.4 Using static or shared members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pic>
        <p:nvPicPr>
          <p:cNvPr id="1073" name="Google Shape;1073;p147"/>
          <p:cNvPicPr preferRelativeResize="0"/>
          <p:nvPr/>
        </p:nvPicPr>
        <p:blipFill>
          <a:blip r:embed="rId3">
            <a:alphaModFix/>
          </a:blip>
          <a:stretch>
            <a:fillRect/>
          </a:stretch>
        </p:blipFill>
        <p:spPr>
          <a:xfrm>
            <a:off x="481413" y="977475"/>
            <a:ext cx="4090576" cy="3686275"/>
          </a:xfrm>
          <a:prstGeom prst="rect">
            <a:avLst/>
          </a:prstGeom>
          <a:noFill/>
          <a:ln>
            <a:noFill/>
          </a:ln>
        </p:spPr>
      </p:pic>
      <p:sp>
        <p:nvSpPr>
          <p:cNvPr id="1074" name="Google Shape;1074;p147"/>
          <p:cNvSpPr/>
          <p:nvPr/>
        </p:nvSpPr>
        <p:spPr>
          <a:xfrm>
            <a:off x="953700" y="2058250"/>
            <a:ext cx="3618300" cy="43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7"/>
          <p:cNvSpPr txBox="1"/>
          <p:nvPr>
            <p:ph type="title"/>
          </p:nvPr>
        </p:nvSpPr>
        <p:spPr>
          <a:xfrm>
            <a:off x="311700" y="71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5.4 Using static or shared members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pic>
        <p:nvPicPr>
          <p:cNvPr id="1080" name="Google Shape;1080;p148"/>
          <p:cNvPicPr preferRelativeResize="0"/>
          <p:nvPr/>
        </p:nvPicPr>
        <p:blipFill>
          <a:blip r:embed="rId3">
            <a:alphaModFix/>
          </a:blip>
          <a:stretch>
            <a:fillRect/>
          </a:stretch>
        </p:blipFill>
        <p:spPr>
          <a:xfrm>
            <a:off x="192275" y="1215125"/>
            <a:ext cx="8497405" cy="3686275"/>
          </a:xfrm>
          <a:prstGeom prst="rect">
            <a:avLst/>
          </a:prstGeom>
          <a:noFill/>
          <a:ln>
            <a:noFill/>
          </a:ln>
        </p:spPr>
      </p:pic>
      <p:sp>
        <p:nvSpPr>
          <p:cNvPr id="1081" name="Google Shape;1081;p148"/>
          <p:cNvSpPr txBox="1"/>
          <p:nvPr>
            <p:ph type="title"/>
          </p:nvPr>
        </p:nvSpPr>
        <p:spPr>
          <a:xfrm>
            <a:off x="311700" y="71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5.4 Using static or shared members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pic>
        <p:nvPicPr>
          <p:cNvPr id="1086" name="Google Shape;1086;p149"/>
          <p:cNvPicPr preferRelativeResize="0"/>
          <p:nvPr/>
        </p:nvPicPr>
        <p:blipFill>
          <a:blip r:embed="rId3">
            <a:alphaModFix/>
          </a:blip>
          <a:stretch>
            <a:fillRect/>
          </a:stretch>
        </p:blipFill>
        <p:spPr>
          <a:xfrm>
            <a:off x="839063" y="1031900"/>
            <a:ext cx="7465872" cy="3686274"/>
          </a:xfrm>
          <a:prstGeom prst="rect">
            <a:avLst/>
          </a:prstGeom>
          <a:noFill/>
          <a:ln>
            <a:noFill/>
          </a:ln>
        </p:spPr>
      </p:pic>
      <p:sp>
        <p:nvSpPr>
          <p:cNvPr id="1087" name="Google Shape;1087;p149"/>
          <p:cNvSpPr txBox="1"/>
          <p:nvPr>
            <p:ph type="title"/>
          </p:nvPr>
        </p:nvSpPr>
        <p:spPr>
          <a:xfrm>
            <a:off x="311700" y="71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5.4 Using static or shared members</a:t>
            </a:r>
            <a:endParaRPr/>
          </a:p>
        </p:txBody>
      </p:sp>
      <p:sp>
        <p:nvSpPr>
          <p:cNvPr id="1088" name="Google Shape;1088;p149"/>
          <p:cNvSpPr/>
          <p:nvPr/>
        </p:nvSpPr>
        <p:spPr>
          <a:xfrm>
            <a:off x="1291925" y="2398188"/>
            <a:ext cx="4108200" cy="953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9"/>
          <p:cNvSpPr/>
          <p:nvPr/>
        </p:nvSpPr>
        <p:spPr>
          <a:xfrm>
            <a:off x="1362675" y="3436775"/>
            <a:ext cx="3745800" cy="536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pic>
        <p:nvPicPr>
          <p:cNvPr id="1094" name="Google Shape;1094;p150"/>
          <p:cNvPicPr preferRelativeResize="0"/>
          <p:nvPr/>
        </p:nvPicPr>
        <p:blipFill>
          <a:blip r:embed="rId3">
            <a:alphaModFix/>
          </a:blip>
          <a:stretch>
            <a:fillRect/>
          </a:stretch>
        </p:blipFill>
        <p:spPr>
          <a:xfrm>
            <a:off x="4534200" y="901875"/>
            <a:ext cx="3839232" cy="3686275"/>
          </a:xfrm>
          <a:prstGeom prst="rect">
            <a:avLst/>
          </a:prstGeom>
          <a:noFill/>
          <a:ln>
            <a:noFill/>
          </a:ln>
        </p:spPr>
      </p:pic>
      <p:sp>
        <p:nvSpPr>
          <p:cNvPr id="1095" name="Google Shape;1095;p150"/>
          <p:cNvSpPr txBox="1"/>
          <p:nvPr>
            <p:ph type="title"/>
          </p:nvPr>
        </p:nvSpPr>
        <p:spPr>
          <a:xfrm>
            <a:off x="311700" y="71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5.4 Using static or shared members</a:t>
            </a:r>
            <a:endParaRPr/>
          </a:p>
        </p:txBody>
      </p:sp>
      <p:sp>
        <p:nvSpPr>
          <p:cNvPr id="1096" name="Google Shape;1096;p150"/>
          <p:cNvSpPr/>
          <p:nvPr/>
        </p:nvSpPr>
        <p:spPr>
          <a:xfrm>
            <a:off x="5262213" y="3436775"/>
            <a:ext cx="2276400" cy="559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50"/>
          <p:cNvSpPr txBox="1"/>
          <p:nvPr/>
        </p:nvSpPr>
        <p:spPr>
          <a:xfrm>
            <a:off x="770563" y="1794325"/>
            <a:ext cx="2671800" cy="13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**these are happened at a class level (not an instance level member)**</a:t>
            </a:r>
            <a:endParaRPr b="1" sz="1800">
              <a:solidFill>
                <a:srgbClr val="FF0000"/>
              </a:solidFill>
            </a:endParaRPr>
          </a:p>
        </p:txBody>
      </p:sp>
      <p:cxnSp>
        <p:nvCxnSpPr>
          <p:cNvPr id="1098" name="Google Shape;1098;p150"/>
          <p:cNvCxnSpPr/>
          <p:nvPr/>
        </p:nvCxnSpPr>
        <p:spPr>
          <a:xfrm>
            <a:off x="3269713" y="2142150"/>
            <a:ext cx="1947900" cy="326400"/>
          </a:xfrm>
          <a:prstGeom prst="straightConnector1">
            <a:avLst/>
          </a:prstGeom>
          <a:noFill/>
          <a:ln cap="flat" cmpd="sng" w="38100">
            <a:solidFill>
              <a:schemeClr val="dk2"/>
            </a:solidFill>
            <a:prstDash val="solid"/>
            <a:round/>
            <a:headEnd len="med" w="med" type="none"/>
            <a:tailEnd len="med" w="med" type="triangle"/>
          </a:ln>
        </p:spPr>
      </p:cxnSp>
      <p:cxnSp>
        <p:nvCxnSpPr>
          <p:cNvPr id="1099" name="Google Shape;1099;p150"/>
          <p:cNvCxnSpPr>
            <a:endCxn id="1096" idx="1"/>
          </p:cNvCxnSpPr>
          <p:nvPr/>
        </p:nvCxnSpPr>
        <p:spPr>
          <a:xfrm>
            <a:off x="3024813" y="2538575"/>
            <a:ext cx="2237400" cy="11781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51"/>
          <p:cNvSpPr txBox="1"/>
          <p:nvPr>
            <p:ph type="title"/>
          </p:nvPr>
        </p:nvSpPr>
        <p:spPr>
          <a:xfrm>
            <a:off x="286350" y="1616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a:t>
            </a:r>
            <a:r>
              <a:rPr lang="en"/>
              <a:t> Creating classes</a:t>
            </a:r>
            <a:endParaRPr/>
          </a:p>
        </p:txBody>
      </p:sp>
      <p:sp>
        <p:nvSpPr>
          <p:cNvPr id="1105" name="Google Shape;1105;p151"/>
          <p:cNvSpPr txBox="1"/>
          <p:nvPr/>
        </p:nvSpPr>
        <p:spPr>
          <a:xfrm>
            <a:off x="376350" y="968375"/>
            <a:ext cx="8391300" cy="23097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Creating class diagrams</a:t>
            </a:r>
            <a:endParaRPr sz="3000"/>
          </a:p>
          <a:p>
            <a:pPr indent="-419100" lvl="0" marL="457200" rtl="0" algn="l">
              <a:spcBef>
                <a:spcPts val="0"/>
              </a:spcBef>
              <a:spcAft>
                <a:spcPts val="0"/>
              </a:spcAft>
              <a:buSzPts val="3000"/>
              <a:buAutoNum type="arabicPeriod"/>
            </a:pPr>
            <a:r>
              <a:rPr lang="en" sz="3000"/>
              <a:t>Converting class diagrams to code</a:t>
            </a:r>
            <a:endParaRPr sz="3000"/>
          </a:p>
          <a:p>
            <a:pPr indent="-419100" lvl="0" marL="457200" rtl="0" algn="l">
              <a:spcBef>
                <a:spcPts val="0"/>
              </a:spcBef>
              <a:spcAft>
                <a:spcPts val="0"/>
              </a:spcAft>
              <a:buSzPts val="3000"/>
              <a:buAutoNum type="arabicPeriod"/>
            </a:pPr>
            <a:r>
              <a:rPr lang="en" sz="3000"/>
              <a:t>Exploring object lifetime</a:t>
            </a:r>
            <a:endParaRPr sz="3000"/>
          </a:p>
          <a:p>
            <a:pPr indent="-419100" lvl="0" marL="457200" rtl="0" algn="l">
              <a:spcBef>
                <a:spcPts val="0"/>
              </a:spcBef>
              <a:spcAft>
                <a:spcPts val="0"/>
              </a:spcAft>
              <a:buSzPts val="3000"/>
              <a:buAutoNum type="arabicPeriod"/>
            </a:pPr>
            <a:r>
              <a:rPr lang="en" sz="3000"/>
              <a:t>Using static or shared members</a:t>
            </a:r>
            <a:endParaRPr sz="30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52"/>
          <p:cNvSpPr txBox="1"/>
          <p:nvPr>
            <p:ph type="title"/>
          </p:nvPr>
        </p:nvSpPr>
        <p:spPr>
          <a:xfrm>
            <a:off x="286350" y="16017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 </a:t>
            </a:r>
            <a:r>
              <a:rPr lang="en"/>
              <a:t>Inheritance and Composition</a:t>
            </a:r>
            <a:endParaRPr/>
          </a:p>
        </p:txBody>
      </p:sp>
      <p:sp>
        <p:nvSpPr>
          <p:cNvPr id="1111" name="Google Shape;1111;p152"/>
          <p:cNvSpPr txBox="1"/>
          <p:nvPr/>
        </p:nvSpPr>
        <p:spPr>
          <a:xfrm>
            <a:off x="376350" y="962225"/>
            <a:ext cx="8391300" cy="27762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Identifying inheritance situations</a:t>
            </a:r>
            <a:endParaRPr sz="3000"/>
          </a:p>
          <a:p>
            <a:pPr indent="-419100" lvl="0" marL="457200" rtl="0" algn="l">
              <a:spcBef>
                <a:spcPts val="0"/>
              </a:spcBef>
              <a:spcAft>
                <a:spcPts val="0"/>
              </a:spcAft>
              <a:buSzPts val="3000"/>
              <a:buAutoNum type="arabicPeriod"/>
            </a:pPr>
            <a:r>
              <a:rPr lang="en" sz="3000"/>
              <a:t>Using inheritance</a:t>
            </a:r>
            <a:endParaRPr sz="3000"/>
          </a:p>
          <a:p>
            <a:pPr indent="-419100" lvl="0" marL="457200" rtl="0" algn="l">
              <a:spcBef>
                <a:spcPts val="0"/>
              </a:spcBef>
              <a:spcAft>
                <a:spcPts val="0"/>
              </a:spcAft>
              <a:buSzPts val="3000"/>
              <a:buAutoNum type="arabicPeriod"/>
            </a:pPr>
            <a:r>
              <a:rPr lang="en" sz="3000"/>
              <a:t>Using abstract classes</a:t>
            </a:r>
            <a:endParaRPr sz="3000"/>
          </a:p>
          <a:p>
            <a:pPr indent="-419100" lvl="0" marL="457200" rtl="0" algn="l">
              <a:spcBef>
                <a:spcPts val="0"/>
              </a:spcBef>
              <a:spcAft>
                <a:spcPts val="0"/>
              </a:spcAft>
              <a:buSzPts val="3000"/>
              <a:buAutoNum type="arabicPeriod"/>
            </a:pPr>
            <a:r>
              <a:rPr lang="en" sz="3000"/>
              <a:t>Using interfaces</a:t>
            </a:r>
            <a:endParaRPr sz="3000"/>
          </a:p>
          <a:p>
            <a:pPr indent="-419100" lvl="0" marL="457200" rtl="0" algn="l">
              <a:spcBef>
                <a:spcPts val="0"/>
              </a:spcBef>
              <a:spcAft>
                <a:spcPts val="0"/>
              </a:spcAft>
              <a:buSzPts val="3000"/>
              <a:buAutoNum type="arabicPeriod"/>
            </a:pPr>
            <a:r>
              <a:rPr lang="en" sz="3000"/>
              <a:t>Using aggregation and composition</a:t>
            </a:r>
            <a:endParaRPr sz="30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53"/>
          <p:cNvSpPr txBox="1"/>
          <p:nvPr>
            <p:ph type="title"/>
          </p:nvPr>
        </p:nvSpPr>
        <p:spPr>
          <a:xfrm>
            <a:off x="311700" y="106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 Inheritance: describe “is a” relationship</a:t>
            </a:r>
            <a:endParaRPr/>
          </a:p>
        </p:txBody>
      </p:sp>
      <p:sp>
        <p:nvSpPr>
          <p:cNvPr id="1117" name="Google Shape;1117;p153"/>
          <p:cNvSpPr txBox="1"/>
          <p:nvPr>
            <p:ph idx="1" type="body"/>
          </p:nvPr>
        </p:nvSpPr>
        <p:spPr>
          <a:xfrm>
            <a:off x="311700" y="1184675"/>
            <a:ext cx="8520600" cy="2916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400">
                <a:solidFill>
                  <a:srgbClr val="000000"/>
                </a:solidFill>
              </a:rPr>
              <a:t>A car </a:t>
            </a:r>
            <a:r>
              <a:rPr lang="en" sz="2400">
                <a:solidFill>
                  <a:srgbClr val="FF0000"/>
                </a:solidFill>
              </a:rPr>
              <a:t>is a</a:t>
            </a:r>
            <a:r>
              <a:rPr lang="en" sz="2400">
                <a:solidFill>
                  <a:srgbClr val="000000"/>
                </a:solidFill>
              </a:rPr>
              <a:t> vehicle		 </a:t>
            </a:r>
            <a:r>
              <a:rPr lang="en" sz="2400">
                <a:solidFill>
                  <a:srgbClr val="000000"/>
                </a:solidFill>
              </a:rPr>
              <a:t>An employee </a:t>
            </a:r>
            <a:r>
              <a:rPr lang="en" sz="2400">
                <a:solidFill>
                  <a:srgbClr val="FF0000"/>
                </a:solidFill>
              </a:rPr>
              <a:t>is a</a:t>
            </a:r>
            <a:r>
              <a:rPr lang="en" sz="2400">
                <a:solidFill>
                  <a:srgbClr val="000000"/>
                </a:solidFill>
              </a:rPr>
              <a:t> person</a:t>
            </a:r>
            <a:endParaRPr sz="2400">
              <a:solidFill>
                <a:srgbClr val="000000"/>
              </a:solidFill>
            </a:endParaRPr>
          </a:p>
          <a:p>
            <a:pPr indent="0" lvl="0" marL="457200" rtl="0" algn="l">
              <a:spcBef>
                <a:spcPts val="1600"/>
              </a:spcBef>
              <a:spcAft>
                <a:spcPts val="0"/>
              </a:spcAft>
              <a:buNone/>
            </a:pPr>
            <a:r>
              <a:rPr lang="en" sz="2400">
                <a:solidFill>
                  <a:srgbClr val="000000"/>
                </a:solidFill>
              </a:rPr>
              <a:t>A bus </a:t>
            </a:r>
            <a:r>
              <a:rPr lang="en" sz="2400">
                <a:solidFill>
                  <a:srgbClr val="FF0000"/>
                </a:solidFill>
              </a:rPr>
              <a:t>is a</a:t>
            </a:r>
            <a:r>
              <a:rPr lang="en" sz="2400">
                <a:solidFill>
                  <a:srgbClr val="000000"/>
                </a:solidFill>
              </a:rPr>
              <a:t> vehicle 		 An customer </a:t>
            </a:r>
            <a:r>
              <a:rPr lang="en" sz="2400">
                <a:solidFill>
                  <a:srgbClr val="FF0000"/>
                </a:solidFill>
              </a:rPr>
              <a:t>is a</a:t>
            </a:r>
            <a:r>
              <a:rPr lang="en" sz="2400">
                <a:solidFill>
                  <a:srgbClr val="000000"/>
                </a:solidFill>
              </a:rPr>
              <a:t> person</a:t>
            </a:r>
            <a:endParaRPr sz="2400">
              <a:solidFill>
                <a:srgbClr val="000000"/>
              </a:solidFill>
            </a:endParaRPr>
          </a:p>
          <a:p>
            <a:pPr indent="0" lvl="0" marL="457200" rtl="0" algn="l">
              <a:spcBef>
                <a:spcPts val="1600"/>
              </a:spcBef>
              <a:spcAft>
                <a:spcPts val="0"/>
              </a:spcAft>
              <a:buNone/>
            </a:pPr>
            <a:r>
              <a:rPr lang="en" sz="2400">
                <a:solidFill>
                  <a:srgbClr val="000000"/>
                </a:solidFill>
              </a:rPr>
              <a:t>A checking account </a:t>
            </a:r>
            <a:r>
              <a:rPr lang="en" sz="2400">
                <a:solidFill>
                  <a:srgbClr val="FF0000"/>
                </a:solidFill>
              </a:rPr>
              <a:t>is a</a:t>
            </a:r>
            <a:r>
              <a:rPr lang="en" sz="2400">
                <a:solidFill>
                  <a:srgbClr val="000000"/>
                </a:solidFill>
              </a:rPr>
              <a:t> </a:t>
            </a:r>
            <a:r>
              <a:rPr lang="en" sz="2400">
                <a:solidFill>
                  <a:srgbClr val="FF0000"/>
                </a:solidFill>
              </a:rPr>
              <a:t>kind of</a:t>
            </a:r>
            <a:r>
              <a:rPr lang="en" sz="2400">
                <a:solidFill>
                  <a:srgbClr val="000000"/>
                </a:solidFill>
              </a:rPr>
              <a:t> bank account</a:t>
            </a:r>
            <a:br>
              <a:rPr lang="en" sz="2400">
                <a:solidFill>
                  <a:srgbClr val="000000"/>
                </a:solidFill>
              </a:rPr>
            </a:br>
            <a:r>
              <a:rPr lang="en" sz="2400">
                <a:solidFill>
                  <a:srgbClr val="000000"/>
                </a:solidFill>
              </a:rPr>
              <a:t>A saving account </a:t>
            </a:r>
            <a:r>
              <a:rPr lang="en" sz="2400">
                <a:solidFill>
                  <a:srgbClr val="FF0000"/>
                </a:solidFill>
              </a:rPr>
              <a:t>is a type of</a:t>
            </a:r>
            <a:r>
              <a:rPr lang="en" sz="2400">
                <a:solidFill>
                  <a:srgbClr val="000000"/>
                </a:solidFill>
              </a:rPr>
              <a:t>  bank account</a:t>
            </a:r>
            <a:endParaRPr sz="2400">
              <a:solidFill>
                <a:srgbClr val="000000"/>
              </a:solidFill>
            </a:endParaRPr>
          </a:p>
          <a:p>
            <a:pPr indent="0" lvl="0" marL="457200" rtl="0" algn="l">
              <a:spcBef>
                <a:spcPts val="1600"/>
              </a:spcBef>
              <a:spcAft>
                <a:spcPts val="0"/>
              </a:spcAft>
              <a:buNone/>
            </a:pPr>
            <a:r>
              <a:rPr lang="en" sz="2400">
                <a:solidFill>
                  <a:srgbClr val="000000"/>
                </a:solidFill>
              </a:rPr>
              <a:t>A Bentley </a:t>
            </a:r>
            <a:r>
              <a:rPr lang="en" sz="2400">
                <a:solidFill>
                  <a:srgbClr val="FF0000"/>
                </a:solidFill>
              </a:rPr>
              <a:t>is a </a:t>
            </a:r>
            <a:r>
              <a:rPr lang="en" sz="2400">
                <a:solidFill>
                  <a:srgbClr val="000000"/>
                </a:solidFill>
              </a:rPr>
              <a:t>car </a:t>
            </a:r>
            <a:r>
              <a:rPr lang="en" sz="2400">
                <a:solidFill>
                  <a:srgbClr val="FF0000"/>
                </a:solidFill>
              </a:rPr>
              <a:t>is  a</a:t>
            </a:r>
            <a:r>
              <a:rPr lang="en" sz="2400">
                <a:solidFill>
                  <a:srgbClr val="000000"/>
                </a:solidFill>
              </a:rPr>
              <a:t> vehicle</a:t>
            </a:r>
            <a:endParaRPr sz="2400">
              <a:solidFill>
                <a:srgbClr val="000000"/>
              </a:solidFill>
            </a:endParaRPr>
          </a:p>
          <a:p>
            <a:pPr indent="0" lvl="0" marL="457200" rtl="0" algn="l">
              <a:spcBef>
                <a:spcPts val="1600"/>
              </a:spcBef>
              <a:spcAft>
                <a:spcPts val="0"/>
              </a:spcAft>
              <a:buNone/>
            </a:pPr>
            <a:r>
              <a:t/>
            </a:r>
            <a:endParaRPr sz="2400">
              <a:solidFill>
                <a:srgbClr val="000000"/>
              </a:solidFill>
            </a:endParaRPr>
          </a:p>
          <a:p>
            <a:pPr indent="0" lvl="0" marL="457200" rtl="0" algn="l">
              <a:spcBef>
                <a:spcPts val="1600"/>
              </a:spcBef>
              <a:spcAft>
                <a:spcPts val="1600"/>
              </a:spcAft>
              <a:buNone/>
            </a:pPr>
            <a:r>
              <a:t/>
            </a:r>
            <a:endParaRPr sz="24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700" y="134800"/>
            <a:ext cx="85206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Quiz7: When identifying the actors in a use case, the focus is on the goal that the actor wants to accomplish.</a:t>
            </a:r>
            <a:endParaRPr sz="3000"/>
          </a:p>
        </p:txBody>
      </p:sp>
      <p:sp>
        <p:nvSpPr>
          <p:cNvPr id="208" name="Google Shape;208;p37"/>
          <p:cNvSpPr txBox="1"/>
          <p:nvPr/>
        </p:nvSpPr>
        <p:spPr>
          <a:xfrm>
            <a:off x="373225" y="975825"/>
            <a:ext cx="4782000" cy="14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7"/>
          <p:cNvSpPr txBox="1"/>
          <p:nvPr/>
        </p:nvSpPr>
        <p:spPr>
          <a:xfrm>
            <a:off x="512250" y="1164525"/>
            <a:ext cx="5980500" cy="19209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AutoNum type="alphaUcPeriod"/>
            </a:pPr>
            <a:r>
              <a:rPr lang="en" sz="2200"/>
              <a:t>FALSE</a:t>
            </a:r>
            <a:endParaRPr sz="2200"/>
          </a:p>
          <a:p>
            <a:pPr indent="-368300" lvl="0" marL="457200" rtl="0" algn="l">
              <a:spcBef>
                <a:spcPts val="0"/>
              </a:spcBef>
              <a:spcAft>
                <a:spcPts val="0"/>
              </a:spcAft>
              <a:buSzPts val="2200"/>
              <a:buAutoNum type="alphaUcPeriod"/>
            </a:pPr>
            <a:r>
              <a:rPr lang="en" sz="2200"/>
              <a:t>TRUE</a:t>
            </a:r>
            <a:endParaRPr sz="22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54"/>
          <p:cNvSpPr txBox="1"/>
          <p:nvPr>
            <p:ph type="title"/>
          </p:nvPr>
        </p:nvSpPr>
        <p:spPr>
          <a:xfrm>
            <a:off x="311700" y="106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 Inheritance: describe “is a” relationship</a:t>
            </a:r>
            <a:endParaRPr/>
          </a:p>
        </p:txBody>
      </p:sp>
      <p:sp>
        <p:nvSpPr>
          <p:cNvPr id="1123" name="Google Shape;1123;p15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000000"/>
                </a:solidFill>
              </a:rPr>
              <a:t>provides a mechanism for managing classes and for sharing commonalty.</a:t>
            </a:r>
            <a:endParaRPr>
              <a:solidFill>
                <a:srgbClr val="000000"/>
              </a:solidFill>
            </a:endParaRPr>
          </a:p>
          <a:p>
            <a:pPr indent="0" lvl="0" marL="457200" rtl="0" algn="l">
              <a:spcBef>
                <a:spcPts val="1600"/>
              </a:spcBef>
              <a:spcAft>
                <a:spcPts val="0"/>
              </a:spcAft>
              <a:buNone/>
            </a:pPr>
            <a:r>
              <a:rPr lang="en">
                <a:solidFill>
                  <a:srgbClr val="000000"/>
                </a:solidFill>
              </a:rPr>
              <a:t>→ reduce duplication</a:t>
            </a:r>
            <a:endParaRPr>
              <a:solidFill>
                <a:srgbClr val="000000"/>
              </a:solidFill>
            </a:endParaRPr>
          </a:p>
          <a:p>
            <a:pPr indent="0" lvl="0" marL="457200" rtl="0" algn="l">
              <a:spcBef>
                <a:spcPts val="1600"/>
              </a:spcBef>
              <a:spcAft>
                <a:spcPts val="0"/>
              </a:spcAft>
              <a:buNone/>
            </a:pPr>
            <a:r>
              <a:rPr lang="en">
                <a:solidFill>
                  <a:srgbClr val="000000"/>
                </a:solidFill>
                <a:highlight>
                  <a:srgbClr val="FFFFFF"/>
                </a:highlight>
              </a:rPr>
              <a:t>→ inherit the features(fields and methods) of another class.</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If class B inherits class A, then both the operations and the information structure described in class A will become part of class B.</a:t>
            </a:r>
            <a:endParaRPr>
              <a:solidFill>
                <a:srgbClr val="000000"/>
              </a:solidFill>
            </a:endParaRPr>
          </a:p>
          <a:p>
            <a:pPr indent="0" lvl="0" marL="457200" rtl="0" algn="l">
              <a:spcBef>
                <a:spcPts val="1600"/>
              </a:spcBef>
              <a:spcAft>
                <a:spcPts val="0"/>
              </a:spcAft>
              <a:buNone/>
            </a:pPr>
            <a:r>
              <a:rPr lang="en">
                <a:solidFill>
                  <a:srgbClr val="000000"/>
                </a:solidFill>
              </a:rPr>
              <a:t>→ enables reuse and ease of modifications</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55"/>
          <p:cNvSpPr txBox="1"/>
          <p:nvPr>
            <p:ph type="title"/>
          </p:nvPr>
        </p:nvSpPr>
        <p:spPr>
          <a:xfrm>
            <a:off x="311700" y="1417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 Inheritance Terminology</a:t>
            </a:r>
            <a:endParaRPr/>
          </a:p>
        </p:txBody>
      </p:sp>
      <p:sp>
        <p:nvSpPr>
          <p:cNvPr id="1129" name="Google Shape;1129;p155"/>
          <p:cNvSpPr txBox="1"/>
          <p:nvPr>
            <p:ph idx="1" type="body"/>
          </p:nvPr>
        </p:nvSpPr>
        <p:spPr>
          <a:xfrm>
            <a:off x="311700" y="103307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Super Class:</a:t>
            </a:r>
            <a:r>
              <a:rPr lang="en"/>
              <a:t> The class whose features are inherited is known as super class(or a base class or a parent class).</a:t>
            </a:r>
            <a:endParaRPr/>
          </a:p>
          <a:p>
            <a:pPr indent="-342900" lvl="0" marL="457200" rtl="0" algn="l">
              <a:spcBef>
                <a:spcPts val="0"/>
              </a:spcBef>
              <a:spcAft>
                <a:spcPts val="0"/>
              </a:spcAft>
              <a:buSzPts val="1800"/>
              <a:buChar char="●"/>
            </a:pPr>
            <a:r>
              <a:rPr b="1" lang="en"/>
              <a:t>Sub Class:</a:t>
            </a:r>
            <a:r>
              <a:rPr lang="en"/>
              <a:t> The class that inherits the other class is known as subclass(or a derived class, extended class, or child class). The </a:t>
            </a:r>
            <a:r>
              <a:rPr lang="en" u="sng"/>
              <a:t>subclass can add its own fields and methods in addition to the superclass fields and methods.</a:t>
            </a:r>
            <a:endParaRPr u="sng"/>
          </a:p>
          <a:p>
            <a:pPr indent="-342900" lvl="0" marL="457200" rtl="0" algn="l">
              <a:spcBef>
                <a:spcPts val="0"/>
              </a:spcBef>
              <a:spcAft>
                <a:spcPts val="0"/>
              </a:spcAft>
              <a:buSzPts val="1800"/>
              <a:buChar char="●"/>
            </a:pPr>
            <a:r>
              <a:rPr b="1" lang="en"/>
              <a:t>Reusability:</a:t>
            </a:r>
            <a:r>
              <a:rPr lang="en"/>
              <a:t> Inheritance supports the concept of “reusability”, i.e. when we want to create a new class and there is already a class that includes some of the code that we want, we can </a:t>
            </a:r>
            <a:r>
              <a:rPr lang="en" u="sng"/>
              <a:t>derive our new class from the existing class. By doing this, we are reusing the fields and methods of the existing class.</a:t>
            </a:r>
            <a:endParaRPr u="sng"/>
          </a:p>
          <a:p>
            <a:pPr indent="0" lvl="0" marL="0" rtl="0" algn="l">
              <a:spcBef>
                <a:spcPts val="1600"/>
              </a:spcBef>
              <a:spcAft>
                <a:spcPts val="160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56"/>
          <p:cNvSpPr txBox="1"/>
          <p:nvPr>
            <p:ph type="title"/>
          </p:nvPr>
        </p:nvSpPr>
        <p:spPr>
          <a:xfrm>
            <a:off x="311700" y="130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 Inheritance Syntax</a:t>
            </a:r>
            <a:endParaRPr/>
          </a:p>
        </p:txBody>
      </p:sp>
      <p:pic>
        <p:nvPicPr>
          <p:cNvPr id="1135" name="Google Shape;1135;p156"/>
          <p:cNvPicPr preferRelativeResize="0"/>
          <p:nvPr/>
        </p:nvPicPr>
        <p:blipFill>
          <a:blip r:embed="rId3">
            <a:alphaModFix/>
          </a:blip>
          <a:stretch>
            <a:fillRect/>
          </a:stretch>
        </p:blipFill>
        <p:spPr>
          <a:xfrm>
            <a:off x="1626100" y="767525"/>
            <a:ext cx="5891799" cy="40391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157"/>
          <p:cNvSpPr txBox="1"/>
          <p:nvPr>
            <p:ph type="title"/>
          </p:nvPr>
        </p:nvSpPr>
        <p:spPr>
          <a:xfrm>
            <a:off x="311700" y="48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 Why using Inheritance?</a:t>
            </a:r>
            <a:endParaRPr/>
          </a:p>
        </p:txBody>
      </p:sp>
      <p:pic>
        <p:nvPicPr>
          <p:cNvPr id="1141" name="Google Shape;1141;p157"/>
          <p:cNvPicPr preferRelativeResize="0"/>
          <p:nvPr/>
        </p:nvPicPr>
        <p:blipFill>
          <a:blip r:embed="rId3">
            <a:alphaModFix/>
          </a:blip>
          <a:stretch>
            <a:fillRect/>
          </a:stretch>
        </p:blipFill>
        <p:spPr>
          <a:xfrm>
            <a:off x="1619090" y="697550"/>
            <a:ext cx="5905809" cy="416465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58"/>
          <p:cNvSpPr txBox="1"/>
          <p:nvPr>
            <p:ph type="title"/>
          </p:nvPr>
        </p:nvSpPr>
        <p:spPr>
          <a:xfrm>
            <a:off x="311700" y="106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 Identifying inheritance</a:t>
            </a:r>
            <a:endParaRPr/>
          </a:p>
        </p:txBody>
      </p:sp>
      <p:pic>
        <p:nvPicPr>
          <p:cNvPr id="1147" name="Google Shape;1147;p158"/>
          <p:cNvPicPr preferRelativeResize="0"/>
          <p:nvPr/>
        </p:nvPicPr>
        <p:blipFill>
          <a:blip r:embed="rId3">
            <a:alphaModFix/>
          </a:blip>
          <a:stretch>
            <a:fillRect/>
          </a:stretch>
        </p:blipFill>
        <p:spPr>
          <a:xfrm>
            <a:off x="1028700" y="1044726"/>
            <a:ext cx="7086600" cy="35771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pic>
        <p:nvPicPr>
          <p:cNvPr id="1152" name="Google Shape;1152;p159"/>
          <p:cNvPicPr preferRelativeResize="0"/>
          <p:nvPr/>
        </p:nvPicPr>
        <p:blipFill>
          <a:blip r:embed="rId3">
            <a:alphaModFix/>
          </a:blip>
          <a:stretch>
            <a:fillRect/>
          </a:stretch>
        </p:blipFill>
        <p:spPr>
          <a:xfrm>
            <a:off x="477400" y="894200"/>
            <a:ext cx="7754526" cy="3914325"/>
          </a:xfrm>
          <a:prstGeom prst="rect">
            <a:avLst/>
          </a:prstGeom>
          <a:noFill/>
          <a:ln>
            <a:noFill/>
          </a:ln>
        </p:spPr>
      </p:pic>
      <p:sp>
        <p:nvSpPr>
          <p:cNvPr id="1153" name="Google Shape;1153;p159"/>
          <p:cNvSpPr/>
          <p:nvPr/>
        </p:nvSpPr>
        <p:spPr>
          <a:xfrm>
            <a:off x="3405675" y="999525"/>
            <a:ext cx="2020200" cy="225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9"/>
          <p:cNvSpPr txBox="1"/>
          <p:nvPr>
            <p:ph type="title"/>
          </p:nvPr>
        </p:nvSpPr>
        <p:spPr>
          <a:xfrm>
            <a:off x="311700" y="106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 Identifying inheritance</a:t>
            </a:r>
            <a:endParaRPr/>
          </a:p>
        </p:txBody>
      </p:sp>
      <p:sp>
        <p:nvSpPr>
          <p:cNvPr id="1155" name="Google Shape;1155;p159"/>
          <p:cNvSpPr txBox="1"/>
          <p:nvPr/>
        </p:nvSpPr>
        <p:spPr>
          <a:xfrm>
            <a:off x="4572000" y="1815675"/>
            <a:ext cx="4548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0000"/>
                </a:solidFill>
              </a:rPr>
              <a:t>?</a:t>
            </a:r>
            <a:endParaRPr sz="3600">
              <a:solidFill>
                <a:srgbClr val="FF0000"/>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pic>
        <p:nvPicPr>
          <p:cNvPr id="1160" name="Google Shape;1160;p160"/>
          <p:cNvPicPr preferRelativeResize="0"/>
          <p:nvPr/>
        </p:nvPicPr>
        <p:blipFill>
          <a:blip r:embed="rId3">
            <a:alphaModFix/>
          </a:blip>
          <a:stretch>
            <a:fillRect/>
          </a:stretch>
        </p:blipFill>
        <p:spPr>
          <a:xfrm>
            <a:off x="1028700" y="986401"/>
            <a:ext cx="7086600" cy="3577175"/>
          </a:xfrm>
          <a:prstGeom prst="rect">
            <a:avLst/>
          </a:prstGeom>
          <a:noFill/>
          <a:ln>
            <a:noFill/>
          </a:ln>
        </p:spPr>
      </p:pic>
      <p:sp>
        <p:nvSpPr>
          <p:cNvPr id="1161" name="Google Shape;1161;p160"/>
          <p:cNvSpPr/>
          <p:nvPr/>
        </p:nvSpPr>
        <p:spPr>
          <a:xfrm>
            <a:off x="1268725" y="2143225"/>
            <a:ext cx="4332000" cy="1108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60"/>
          <p:cNvSpPr txBox="1"/>
          <p:nvPr>
            <p:ph type="title"/>
          </p:nvPr>
        </p:nvSpPr>
        <p:spPr>
          <a:xfrm>
            <a:off x="311700" y="106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 Identifying inheritance</a:t>
            </a:r>
            <a:endParaRPr/>
          </a:p>
        </p:txBody>
      </p:sp>
      <p:sp>
        <p:nvSpPr>
          <p:cNvPr id="1163" name="Google Shape;1163;p160"/>
          <p:cNvSpPr txBox="1"/>
          <p:nvPr/>
        </p:nvSpPr>
        <p:spPr>
          <a:xfrm>
            <a:off x="3207325" y="2388325"/>
            <a:ext cx="4548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0000"/>
                </a:solidFill>
              </a:rPr>
              <a:t>?</a:t>
            </a:r>
            <a:endParaRPr sz="3600">
              <a:solidFill>
                <a:srgbClr val="FF0000"/>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pic>
        <p:nvPicPr>
          <p:cNvPr id="1168" name="Google Shape;1168;p161"/>
          <p:cNvPicPr preferRelativeResize="0"/>
          <p:nvPr/>
        </p:nvPicPr>
        <p:blipFill>
          <a:blip r:embed="rId3">
            <a:alphaModFix/>
          </a:blip>
          <a:stretch>
            <a:fillRect/>
          </a:stretch>
        </p:blipFill>
        <p:spPr>
          <a:xfrm>
            <a:off x="1028700" y="1266326"/>
            <a:ext cx="7086600" cy="3577175"/>
          </a:xfrm>
          <a:prstGeom prst="rect">
            <a:avLst/>
          </a:prstGeom>
          <a:noFill/>
          <a:ln>
            <a:noFill/>
          </a:ln>
        </p:spPr>
      </p:pic>
      <p:sp>
        <p:nvSpPr>
          <p:cNvPr id="1169" name="Google Shape;1169;p161"/>
          <p:cNvSpPr/>
          <p:nvPr/>
        </p:nvSpPr>
        <p:spPr>
          <a:xfrm>
            <a:off x="3669025" y="2363425"/>
            <a:ext cx="4332000" cy="1108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1"/>
          <p:cNvSpPr txBox="1"/>
          <p:nvPr>
            <p:ph type="title"/>
          </p:nvPr>
        </p:nvSpPr>
        <p:spPr>
          <a:xfrm>
            <a:off x="311700" y="106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 Identifying inheritance</a:t>
            </a:r>
            <a:endParaRPr/>
          </a:p>
        </p:txBody>
      </p:sp>
      <p:sp>
        <p:nvSpPr>
          <p:cNvPr id="1171" name="Google Shape;1171;p161"/>
          <p:cNvSpPr txBox="1"/>
          <p:nvPr/>
        </p:nvSpPr>
        <p:spPr>
          <a:xfrm>
            <a:off x="5607625" y="2608525"/>
            <a:ext cx="4548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0000"/>
                </a:solidFill>
              </a:rPr>
              <a:t>?</a:t>
            </a:r>
            <a:endParaRPr sz="3600">
              <a:solidFill>
                <a:srgbClr val="FF0000"/>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62"/>
          <p:cNvSpPr txBox="1"/>
          <p:nvPr>
            <p:ph idx="1" type="body"/>
          </p:nvPr>
        </p:nvSpPr>
        <p:spPr>
          <a:xfrm>
            <a:off x="311700" y="81420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 bank that offers its customers the following account types:</a:t>
            </a:r>
            <a:endParaRPr/>
          </a:p>
          <a:p>
            <a:pPr indent="0" lvl="0" marL="0" rtl="0" algn="l">
              <a:spcBef>
                <a:spcPts val="1600"/>
              </a:spcBef>
              <a:spcAft>
                <a:spcPts val="0"/>
              </a:spcAft>
              <a:buNone/>
            </a:pPr>
            <a:r>
              <a:rPr lang="en"/>
              <a:t>1. The checking account has no interest, gives you a small number of free transactions per month, and charges a transaction fee for each additional transaction.</a:t>
            </a:r>
            <a:endParaRPr/>
          </a:p>
          <a:p>
            <a:pPr indent="0" lvl="0" marL="0" rtl="0" algn="l">
              <a:spcBef>
                <a:spcPts val="1600"/>
              </a:spcBef>
              <a:spcAft>
                <a:spcPts val="1600"/>
              </a:spcAft>
              <a:buNone/>
            </a:pPr>
            <a:r>
              <a:rPr lang="en"/>
              <a:t>2. The savi</a:t>
            </a:r>
            <a:r>
              <a:rPr lang="en"/>
              <a:t>n</a:t>
            </a:r>
            <a:r>
              <a:rPr lang="en"/>
              <a:t>gs account earns interest that compounds monthly. </a:t>
            </a:r>
            <a:endParaRPr/>
          </a:p>
        </p:txBody>
      </p:sp>
      <p:pic>
        <p:nvPicPr>
          <p:cNvPr id="1177" name="Google Shape;1177;p162"/>
          <p:cNvPicPr preferRelativeResize="0"/>
          <p:nvPr/>
        </p:nvPicPr>
        <p:blipFill>
          <a:blip r:embed="rId3">
            <a:alphaModFix/>
          </a:blip>
          <a:stretch>
            <a:fillRect/>
          </a:stretch>
        </p:blipFill>
        <p:spPr>
          <a:xfrm>
            <a:off x="3341700" y="3121200"/>
            <a:ext cx="2460600" cy="1845450"/>
          </a:xfrm>
          <a:prstGeom prst="rect">
            <a:avLst/>
          </a:prstGeom>
          <a:noFill/>
          <a:ln>
            <a:noFill/>
          </a:ln>
        </p:spPr>
      </p:pic>
      <p:sp>
        <p:nvSpPr>
          <p:cNvPr id="1178" name="Google Shape;1178;p162"/>
          <p:cNvSpPr txBox="1"/>
          <p:nvPr>
            <p:ph type="title"/>
          </p:nvPr>
        </p:nvSpPr>
        <p:spPr>
          <a:xfrm>
            <a:off x="311700" y="106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 Identifying inheritance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163"/>
          <p:cNvSpPr txBox="1"/>
          <p:nvPr>
            <p:ph type="title"/>
          </p:nvPr>
        </p:nvSpPr>
        <p:spPr>
          <a:xfrm>
            <a:off x="311700" y="106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 Identifying inheritance</a:t>
            </a:r>
            <a:endParaRPr/>
          </a:p>
        </p:txBody>
      </p:sp>
      <p:pic>
        <p:nvPicPr>
          <p:cNvPr id="1184" name="Google Shape;1184;p163"/>
          <p:cNvPicPr preferRelativeResize="0"/>
          <p:nvPr/>
        </p:nvPicPr>
        <p:blipFill>
          <a:blip r:embed="rId3">
            <a:alphaModFix/>
          </a:blip>
          <a:stretch>
            <a:fillRect/>
          </a:stretch>
        </p:blipFill>
        <p:spPr>
          <a:xfrm>
            <a:off x="560738" y="814200"/>
            <a:ext cx="8022523" cy="402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134800"/>
            <a:ext cx="85206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Quiz8: When writing a scenario for a use case, you should focus on the actor’s goal, the user’s intention using active voice, and finally writing succinct description of the scenario</a:t>
            </a:r>
            <a:endParaRPr sz="3000"/>
          </a:p>
        </p:txBody>
      </p:sp>
      <p:sp>
        <p:nvSpPr>
          <p:cNvPr id="215" name="Google Shape;215;p38"/>
          <p:cNvSpPr txBox="1"/>
          <p:nvPr/>
        </p:nvSpPr>
        <p:spPr>
          <a:xfrm>
            <a:off x="456075" y="1759900"/>
            <a:ext cx="5980500" cy="19209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AutoNum type="alphaUcPeriod"/>
            </a:pPr>
            <a:r>
              <a:rPr lang="en" sz="2200"/>
              <a:t>FALSE</a:t>
            </a:r>
            <a:endParaRPr sz="2200"/>
          </a:p>
          <a:p>
            <a:pPr indent="-368300" lvl="0" marL="457200" rtl="0" algn="l">
              <a:spcBef>
                <a:spcPts val="0"/>
              </a:spcBef>
              <a:spcAft>
                <a:spcPts val="0"/>
              </a:spcAft>
              <a:buSzPts val="2200"/>
              <a:buAutoNum type="alphaUcPeriod"/>
            </a:pPr>
            <a:r>
              <a:rPr lang="en" sz="2200"/>
              <a:t>TRUE</a:t>
            </a:r>
            <a:endParaRPr sz="22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164"/>
          <p:cNvSpPr txBox="1"/>
          <p:nvPr>
            <p:ph type="title"/>
          </p:nvPr>
        </p:nvSpPr>
        <p:spPr>
          <a:xfrm>
            <a:off x="311700" y="83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6.2 Implementation of Inheritance</a:t>
            </a:r>
            <a:endParaRPr/>
          </a:p>
        </p:txBody>
      </p:sp>
      <p:pic>
        <p:nvPicPr>
          <p:cNvPr id="1190" name="Google Shape;1190;p164"/>
          <p:cNvPicPr preferRelativeResize="0"/>
          <p:nvPr/>
        </p:nvPicPr>
        <p:blipFill>
          <a:blip r:embed="rId3">
            <a:alphaModFix/>
          </a:blip>
          <a:stretch>
            <a:fillRect/>
          </a:stretch>
        </p:blipFill>
        <p:spPr>
          <a:xfrm>
            <a:off x="501913" y="790877"/>
            <a:ext cx="8140175" cy="396212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65"/>
          <p:cNvSpPr txBox="1"/>
          <p:nvPr>
            <p:ph type="title"/>
          </p:nvPr>
        </p:nvSpPr>
        <p:spPr>
          <a:xfrm>
            <a:off x="311700" y="83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6.2 Implementation of Inheritance</a:t>
            </a:r>
            <a:endParaRPr/>
          </a:p>
        </p:txBody>
      </p:sp>
      <p:pic>
        <p:nvPicPr>
          <p:cNvPr id="1196" name="Google Shape;1196;p165"/>
          <p:cNvPicPr preferRelativeResize="0"/>
          <p:nvPr/>
        </p:nvPicPr>
        <p:blipFill>
          <a:blip r:embed="rId3">
            <a:alphaModFix/>
          </a:blip>
          <a:stretch>
            <a:fillRect/>
          </a:stretch>
        </p:blipFill>
        <p:spPr>
          <a:xfrm>
            <a:off x="945525" y="790875"/>
            <a:ext cx="6845549" cy="39179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166"/>
          <p:cNvSpPr txBox="1"/>
          <p:nvPr>
            <p:ph type="title"/>
          </p:nvPr>
        </p:nvSpPr>
        <p:spPr>
          <a:xfrm>
            <a:off x="509975" y="8299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 Class</a:t>
            </a:r>
            <a:endParaRPr/>
          </a:p>
        </p:txBody>
      </p:sp>
      <p:pic>
        <p:nvPicPr>
          <p:cNvPr id="1202" name="Google Shape;1202;p166"/>
          <p:cNvPicPr preferRelativeResize="0"/>
          <p:nvPr/>
        </p:nvPicPr>
        <p:blipFill rotWithShape="1">
          <a:blip r:embed="rId3">
            <a:alphaModFix/>
          </a:blip>
          <a:srcRect b="5324" l="0" r="0" t="5046"/>
          <a:stretch/>
        </p:blipFill>
        <p:spPr>
          <a:xfrm>
            <a:off x="3682850" y="707400"/>
            <a:ext cx="4484876" cy="4187275"/>
          </a:xfrm>
          <a:prstGeom prst="rect">
            <a:avLst/>
          </a:prstGeom>
          <a:noFill/>
          <a:ln>
            <a:noFill/>
          </a:ln>
        </p:spPr>
      </p:pic>
      <p:sp>
        <p:nvSpPr>
          <p:cNvPr id="1203" name="Google Shape;1203;p166"/>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6.2 Implementation of Inheritance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167"/>
          <p:cNvSpPr txBox="1"/>
          <p:nvPr>
            <p:ph type="title"/>
          </p:nvPr>
        </p:nvSpPr>
        <p:spPr>
          <a:xfrm>
            <a:off x="311700" y="6549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 Class</a:t>
            </a:r>
            <a:endParaRPr/>
          </a:p>
        </p:txBody>
      </p:sp>
      <p:pic>
        <p:nvPicPr>
          <p:cNvPr id="1209" name="Google Shape;1209;p167"/>
          <p:cNvPicPr preferRelativeResize="0"/>
          <p:nvPr/>
        </p:nvPicPr>
        <p:blipFill rotWithShape="1">
          <a:blip r:embed="rId3">
            <a:alphaModFix/>
          </a:blip>
          <a:srcRect b="5047" l="0" r="0" t="6393"/>
          <a:stretch/>
        </p:blipFill>
        <p:spPr>
          <a:xfrm>
            <a:off x="3464000" y="707575"/>
            <a:ext cx="5258125" cy="4117124"/>
          </a:xfrm>
          <a:prstGeom prst="rect">
            <a:avLst/>
          </a:prstGeom>
          <a:noFill/>
          <a:ln>
            <a:noFill/>
          </a:ln>
        </p:spPr>
      </p:pic>
      <p:sp>
        <p:nvSpPr>
          <p:cNvPr id="1210" name="Google Shape;1210;p167"/>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6.2 Implementation of Inheritance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pic>
        <p:nvPicPr>
          <p:cNvPr id="1215" name="Google Shape;1215;p168"/>
          <p:cNvPicPr preferRelativeResize="0"/>
          <p:nvPr/>
        </p:nvPicPr>
        <p:blipFill>
          <a:blip r:embed="rId3">
            <a:alphaModFix/>
          </a:blip>
          <a:stretch>
            <a:fillRect/>
          </a:stretch>
        </p:blipFill>
        <p:spPr>
          <a:xfrm>
            <a:off x="1281113" y="728650"/>
            <a:ext cx="6581775" cy="3686175"/>
          </a:xfrm>
          <a:prstGeom prst="rect">
            <a:avLst/>
          </a:prstGeom>
          <a:noFill/>
          <a:ln>
            <a:noFill/>
          </a:ln>
        </p:spPr>
      </p:pic>
      <p:sp>
        <p:nvSpPr>
          <p:cNvPr id="1216" name="Google Shape;1216;p168"/>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6.2 Implementation of Inheritance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69"/>
          <p:cNvSpPr txBox="1"/>
          <p:nvPr>
            <p:ph type="title"/>
          </p:nvPr>
        </p:nvSpPr>
        <p:spPr>
          <a:xfrm>
            <a:off x="311688" y="6199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Inheritance</a:t>
            </a:r>
            <a:endParaRPr/>
          </a:p>
          <a:p>
            <a:pPr indent="0" lvl="0" marL="0" rtl="0" algn="l">
              <a:spcBef>
                <a:spcPts val="0"/>
              </a:spcBef>
              <a:spcAft>
                <a:spcPts val="0"/>
              </a:spcAft>
              <a:buNone/>
            </a:pPr>
            <a:r>
              <a:t/>
            </a:r>
            <a:endParaRPr/>
          </a:p>
        </p:txBody>
      </p:sp>
      <p:sp>
        <p:nvSpPr>
          <p:cNvPr id="1222" name="Google Shape;1222;p169"/>
          <p:cNvSpPr txBox="1"/>
          <p:nvPr>
            <p:ph idx="1" type="body"/>
          </p:nvPr>
        </p:nvSpPr>
        <p:spPr>
          <a:xfrm>
            <a:off x="311700" y="13273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Single Inheritance : </a:t>
            </a:r>
            <a:r>
              <a:rPr lang="en"/>
              <a:t>In single inheritance, subclasses inherit the features of one superclass. In image below, the class A serves as a base class for the derived class B.</a:t>
            </a:r>
            <a:endParaRPr/>
          </a:p>
        </p:txBody>
      </p:sp>
      <p:pic>
        <p:nvPicPr>
          <p:cNvPr id="1223" name="Google Shape;1223;p169"/>
          <p:cNvPicPr preferRelativeResize="0"/>
          <p:nvPr/>
        </p:nvPicPr>
        <p:blipFill>
          <a:blip r:embed="rId3">
            <a:alphaModFix/>
          </a:blip>
          <a:stretch>
            <a:fillRect/>
          </a:stretch>
        </p:blipFill>
        <p:spPr>
          <a:xfrm>
            <a:off x="2976563" y="2160450"/>
            <a:ext cx="3190875" cy="2800350"/>
          </a:xfrm>
          <a:prstGeom prst="rect">
            <a:avLst/>
          </a:prstGeom>
          <a:noFill/>
          <a:ln>
            <a:noFill/>
          </a:ln>
        </p:spPr>
      </p:pic>
      <p:sp>
        <p:nvSpPr>
          <p:cNvPr id="1224" name="Google Shape;1224;p169"/>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6.2 Implementation of Inheritance</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170"/>
          <p:cNvSpPr txBox="1"/>
          <p:nvPr>
            <p:ph type="title"/>
          </p:nvPr>
        </p:nvSpPr>
        <p:spPr>
          <a:xfrm>
            <a:off x="311700" y="6405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Inheritance</a:t>
            </a:r>
            <a:endParaRPr/>
          </a:p>
          <a:p>
            <a:pPr indent="0" lvl="0" marL="0" rtl="0" algn="l">
              <a:spcBef>
                <a:spcPts val="0"/>
              </a:spcBef>
              <a:spcAft>
                <a:spcPts val="0"/>
              </a:spcAft>
              <a:buNone/>
            </a:pPr>
            <a:r>
              <a:t/>
            </a:r>
            <a:endParaRPr/>
          </a:p>
        </p:txBody>
      </p:sp>
      <p:sp>
        <p:nvSpPr>
          <p:cNvPr id="1230" name="Google Shape;1230;p170"/>
          <p:cNvSpPr txBox="1"/>
          <p:nvPr>
            <p:ph idx="1" type="body"/>
          </p:nvPr>
        </p:nvSpPr>
        <p:spPr>
          <a:xfrm>
            <a:off x="130600" y="1278000"/>
            <a:ext cx="876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Multilevel Inheritance :</a:t>
            </a:r>
            <a:r>
              <a:rPr lang="en"/>
              <a:t> a derived class will be inheriting a base class and as well as the derived class also act as the base class to other class. </a:t>
            </a:r>
            <a:endParaRPr/>
          </a:p>
        </p:txBody>
      </p:sp>
      <p:pic>
        <p:nvPicPr>
          <p:cNvPr id="1231" name="Google Shape;1231;p170"/>
          <p:cNvPicPr preferRelativeResize="0"/>
          <p:nvPr/>
        </p:nvPicPr>
        <p:blipFill>
          <a:blip r:embed="rId3">
            <a:alphaModFix/>
          </a:blip>
          <a:stretch>
            <a:fillRect/>
          </a:stretch>
        </p:blipFill>
        <p:spPr>
          <a:xfrm>
            <a:off x="3014350" y="2036175"/>
            <a:ext cx="3094025" cy="2986800"/>
          </a:xfrm>
          <a:prstGeom prst="rect">
            <a:avLst/>
          </a:prstGeom>
          <a:noFill/>
          <a:ln>
            <a:noFill/>
          </a:ln>
        </p:spPr>
      </p:pic>
      <p:sp>
        <p:nvSpPr>
          <p:cNvPr id="1232" name="Google Shape;1232;p170"/>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6.2 Implementation of Inheritance</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171"/>
          <p:cNvSpPr txBox="1"/>
          <p:nvPr>
            <p:ph type="title"/>
          </p:nvPr>
        </p:nvSpPr>
        <p:spPr>
          <a:xfrm>
            <a:off x="311700" y="558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Inheritance</a:t>
            </a:r>
            <a:endParaRPr/>
          </a:p>
          <a:p>
            <a:pPr indent="0" lvl="0" marL="0" rtl="0" algn="l">
              <a:spcBef>
                <a:spcPts val="0"/>
              </a:spcBef>
              <a:spcAft>
                <a:spcPts val="0"/>
              </a:spcAft>
              <a:buNone/>
            </a:pPr>
            <a:r>
              <a:t/>
            </a:r>
            <a:endParaRPr/>
          </a:p>
        </p:txBody>
      </p:sp>
      <p:sp>
        <p:nvSpPr>
          <p:cNvPr id="1238" name="Google Shape;1238;p17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Hierarchical Inheritance :</a:t>
            </a:r>
            <a:r>
              <a:rPr lang="en"/>
              <a:t> In Hierarchical Inheritance, one class serves as a superclass (base class) for more than one sub class.In below image, the class A serves as a base class for the derived class B,C and D.</a:t>
            </a:r>
            <a:endParaRPr/>
          </a:p>
        </p:txBody>
      </p:sp>
      <p:pic>
        <p:nvPicPr>
          <p:cNvPr id="1239" name="Google Shape;1239;p171"/>
          <p:cNvPicPr preferRelativeResize="0"/>
          <p:nvPr/>
        </p:nvPicPr>
        <p:blipFill>
          <a:blip r:embed="rId3">
            <a:alphaModFix/>
          </a:blip>
          <a:stretch>
            <a:fillRect/>
          </a:stretch>
        </p:blipFill>
        <p:spPr>
          <a:xfrm>
            <a:off x="2295525" y="2341350"/>
            <a:ext cx="4552950" cy="2667000"/>
          </a:xfrm>
          <a:prstGeom prst="rect">
            <a:avLst/>
          </a:prstGeom>
          <a:noFill/>
          <a:ln>
            <a:noFill/>
          </a:ln>
        </p:spPr>
      </p:pic>
      <p:sp>
        <p:nvSpPr>
          <p:cNvPr id="1240" name="Google Shape;1240;p171"/>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6.2 Implementation of Inheritance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72"/>
          <p:cNvSpPr txBox="1"/>
          <p:nvPr>
            <p:ph type="title"/>
          </p:nvPr>
        </p:nvSpPr>
        <p:spPr>
          <a:xfrm>
            <a:off x="311700" y="6172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Inheritance</a:t>
            </a:r>
            <a:endParaRPr/>
          </a:p>
          <a:p>
            <a:pPr indent="0" lvl="0" marL="0" rtl="0" algn="l">
              <a:spcBef>
                <a:spcPts val="0"/>
              </a:spcBef>
              <a:spcAft>
                <a:spcPts val="0"/>
              </a:spcAft>
              <a:buNone/>
            </a:pPr>
            <a:r>
              <a:t/>
            </a:r>
            <a:endParaRPr/>
          </a:p>
        </p:txBody>
      </p:sp>
      <p:sp>
        <p:nvSpPr>
          <p:cNvPr id="1246" name="Google Shape;1246;p17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Multiple Inheritance (Through Interfaces) :</a:t>
            </a:r>
            <a:r>
              <a:rPr lang="en"/>
              <a:t> one class can have more than one superclass and inherit features from all parent classes. Please note that Java does not support multiple inheritance with classes. </a:t>
            </a:r>
            <a:endParaRPr/>
          </a:p>
        </p:txBody>
      </p:sp>
      <p:pic>
        <p:nvPicPr>
          <p:cNvPr id="1247" name="Google Shape;1247;p172"/>
          <p:cNvPicPr preferRelativeResize="0"/>
          <p:nvPr/>
        </p:nvPicPr>
        <p:blipFill>
          <a:blip r:embed="rId3">
            <a:alphaModFix/>
          </a:blip>
          <a:stretch>
            <a:fillRect/>
          </a:stretch>
        </p:blipFill>
        <p:spPr>
          <a:xfrm>
            <a:off x="3173300" y="2295975"/>
            <a:ext cx="2797400" cy="2744900"/>
          </a:xfrm>
          <a:prstGeom prst="rect">
            <a:avLst/>
          </a:prstGeom>
          <a:noFill/>
          <a:ln>
            <a:noFill/>
          </a:ln>
        </p:spPr>
      </p:pic>
      <p:sp>
        <p:nvSpPr>
          <p:cNvPr id="1248" name="Google Shape;1248;p172"/>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6.2 Implementation of Inheritance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73"/>
          <p:cNvSpPr txBox="1"/>
          <p:nvPr>
            <p:ph type="title"/>
          </p:nvPr>
        </p:nvSpPr>
        <p:spPr>
          <a:xfrm>
            <a:off x="311700" y="558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Inheritance</a:t>
            </a:r>
            <a:endParaRPr/>
          </a:p>
        </p:txBody>
      </p:sp>
      <p:sp>
        <p:nvSpPr>
          <p:cNvPr id="1254" name="Google Shape;1254;p17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Hybrid Inheritance(Through Interfaces) :</a:t>
            </a:r>
            <a:r>
              <a:rPr lang="en"/>
              <a:t> It is a mix of two or more of the above types of inheritance. </a:t>
            </a:r>
            <a:endParaRPr/>
          </a:p>
        </p:txBody>
      </p:sp>
      <p:pic>
        <p:nvPicPr>
          <p:cNvPr id="1255" name="Google Shape;1255;p173"/>
          <p:cNvPicPr preferRelativeResize="0"/>
          <p:nvPr/>
        </p:nvPicPr>
        <p:blipFill>
          <a:blip r:embed="rId3">
            <a:alphaModFix/>
          </a:blip>
          <a:stretch>
            <a:fillRect/>
          </a:stretch>
        </p:blipFill>
        <p:spPr>
          <a:xfrm>
            <a:off x="3625300" y="1682725"/>
            <a:ext cx="3294231" cy="3302700"/>
          </a:xfrm>
          <a:prstGeom prst="rect">
            <a:avLst/>
          </a:prstGeom>
          <a:noFill/>
          <a:ln>
            <a:noFill/>
          </a:ln>
        </p:spPr>
      </p:pic>
      <p:sp>
        <p:nvSpPr>
          <p:cNvPr id="1256" name="Google Shape;1256;p173"/>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6.2 Implementation of Inheritance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134800"/>
            <a:ext cx="85206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Quiz9: In conceptual object model, relationships are shown by ____ between objects</a:t>
            </a:r>
            <a:endParaRPr sz="3000"/>
          </a:p>
        </p:txBody>
      </p:sp>
      <p:sp>
        <p:nvSpPr>
          <p:cNvPr id="221" name="Google Shape;221;p39"/>
          <p:cNvSpPr txBox="1"/>
          <p:nvPr/>
        </p:nvSpPr>
        <p:spPr>
          <a:xfrm>
            <a:off x="456075" y="1759900"/>
            <a:ext cx="5980500" cy="19209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AutoNum type="alphaUcPeriod"/>
            </a:pPr>
            <a:r>
              <a:rPr lang="en" sz="2200"/>
              <a:t>Adding numbers</a:t>
            </a:r>
            <a:endParaRPr sz="2200"/>
          </a:p>
          <a:p>
            <a:pPr indent="-368300" lvl="0" marL="457200" rtl="0" algn="l">
              <a:spcBef>
                <a:spcPts val="0"/>
              </a:spcBef>
              <a:spcAft>
                <a:spcPts val="0"/>
              </a:spcAft>
              <a:buSzPts val="2200"/>
              <a:buAutoNum type="alphaUcPeriod"/>
            </a:pPr>
            <a:r>
              <a:rPr lang="en" sz="2200"/>
              <a:t>Drawing lines</a:t>
            </a:r>
            <a:endParaRPr sz="2200"/>
          </a:p>
          <a:p>
            <a:pPr indent="-368300" lvl="0" marL="457200" rtl="0" algn="l">
              <a:spcBef>
                <a:spcPts val="0"/>
              </a:spcBef>
              <a:spcAft>
                <a:spcPts val="0"/>
              </a:spcAft>
              <a:buSzPts val="2200"/>
              <a:buAutoNum type="alphaUcPeriod"/>
            </a:pPr>
            <a:r>
              <a:rPr lang="en" sz="2200"/>
              <a:t>Using short phrases</a:t>
            </a:r>
            <a:endParaRPr sz="2200"/>
          </a:p>
          <a:p>
            <a:pPr indent="-368300" lvl="0" marL="457200" rtl="0" algn="l">
              <a:spcBef>
                <a:spcPts val="0"/>
              </a:spcBef>
              <a:spcAft>
                <a:spcPts val="0"/>
              </a:spcAft>
              <a:buSzPts val="2200"/>
              <a:buAutoNum type="alphaUcPeriod"/>
            </a:pPr>
            <a:r>
              <a:rPr lang="en" sz="2200"/>
              <a:t>Creating bold text</a:t>
            </a:r>
            <a:endParaRPr sz="22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74"/>
          <p:cNvSpPr txBox="1"/>
          <p:nvPr>
            <p:ph type="title"/>
          </p:nvPr>
        </p:nvSpPr>
        <p:spPr>
          <a:xfrm>
            <a:off x="311700" y="707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Abstraction???</a:t>
            </a:r>
            <a:endParaRPr/>
          </a:p>
        </p:txBody>
      </p:sp>
      <p:sp>
        <p:nvSpPr>
          <p:cNvPr id="1262" name="Google Shape;1262;p174"/>
          <p:cNvSpPr txBox="1"/>
          <p:nvPr>
            <p:ph idx="1" type="body"/>
          </p:nvPr>
        </p:nvSpPr>
        <p:spPr>
          <a:xfrm>
            <a:off x="311700" y="1674550"/>
            <a:ext cx="36645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 real-life example of a man driving a car. </a:t>
            </a:r>
            <a:endParaRPr/>
          </a:p>
          <a:p>
            <a:pPr indent="0" lvl="0" marL="0" rtl="0" algn="l">
              <a:spcBef>
                <a:spcPts val="1600"/>
              </a:spcBef>
              <a:spcAft>
                <a:spcPts val="0"/>
              </a:spcAft>
              <a:buNone/>
            </a:pPr>
            <a:r>
              <a:rPr lang="en"/>
              <a:t>The man only knows that pressing the accelerators will increase the speed of car he does not know about the inner mechanism of the car. This is what abstraction is.</a:t>
            </a:r>
            <a:endParaRPr/>
          </a:p>
          <a:p>
            <a:pPr indent="0" lvl="0" marL="0" rtl="0" algn="l">
              <a:spcBef>
                <a:spcPts val="1600"/>
              </a:spcBef>
              <a:spcAft>
                <a:spcPts val="1600"/>
              </a:spcAft>
              <a:buNone/>
            </a:pPr>
            <a:r>
              <a:t/>
            </a:r>
            <a:endParaRPr/>
          </a:p>
        </p:txBody>
      </p:sp>
      <p:pic>
        <p:nvPicPr>
          <p:cNvPr id="1263" name="Google Shape;1263;p174"/>
          <p:cNvPicPr preferRelativeResize="0"/>
          <p:nvPr/>
        </p:nvPicPr>
        <p:blipFill>
          <a:blip r:embed="rId3">
            <a:alphaModFix/>
          </a:blip>
          <a:stretch>
            <a:fillRect/>
          </a:stretch>
        </p:blipFill>
        <p:spPr>
          <a:xfrm>
            <a:off x="4127150" y="1266323"/>
            <a:ext cx="4705149" cy="3136776"/>
          </a:xfrm>
          <a:prstGeom prst="rect">
            <a:avLst/>
          </a:prstGeom>
          <a:noFill/>
          <a:ln>
            <a:noFill/>
          </a:ln>
        </p:spPr>
      </p:pic>
      <p:sp>
        <p:nvSpPr>
          <p:cNvPr id="1264" name="Google Shape;1264;p174"/>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6.3 Using Abstract Classes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75"/>
          <p:cNvSpPr txBox="1"/>
          <p:nvPr>
            <p:ph type="title"/>
          </p:nvPr>
        </p:nvSpPr>
        <p:spPr>
          <a:xfrm>
            <a:off x="311700" y="6199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classes and Abstract methods </a:t>
            </a:r>
            <a:endParaRPr/>
          </a:p>
        </p:txBody>
      </p:sp>
      <p:sp>
        <p:nvSpPr>
          <p:cNvPr id="1270" name="Google Shape;1270;p175"/>
          <p:cNvSpPr txBox="1"/>
          <p:nvPr>
            <p:ph idx="1" type="body"/>
          </p:nvPr>
        </p:nvSpPr>
        <p:spPr>
          <a:xfrm>
            <a:off x="311700" y="1407400"/>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 </a:t>
            </a:r>
            <a:r>
              <a:rPr b="1" lang="en"/>
              <a:t>abstract class</a:t>
            </a:r>
            <a:r>
              <a:rPr lang="en"/>
              <a:t> is a class that is declared with </a:t>
            </a:r>
            <a:r>
              <a:rPr b="1" lang="en"/>
              <a:t>abstract keyword.</a:t>
            </a:r>
            <a:endParaRPr b="1"/>
          </a:p>
          <a:p>
            <a:pPr indent="-342900" lvl="0" marL="457200" rtl="0" algn="l">
              <a:spcBef>
                <a:spcPts val="0"/>
              </a:spcBef>
              <a:spcAft>
                <a:spcPts val="0"/>
              </a:spcAft>
              <a:buSzPts val="1800"/>
              <a:buChar char="●"/>
            </a:pPr>
            <a:r>
              <a:rPr lang="en"/>
              <a:t>An </a:t>
            </a:r>
            <a:r>
              <a:rPr b="1" lang="en"/>
              <a:t>abstract method</a:t>
            </a:r>
            <a:r>
              <a:rPr lang="en"/>
              <a:t> is a method that is declared </a:t>
            </a:r>
            <a:r>
              <a:rPr b="1" lang="en"/>
              <a:t>without an implementation</a:t>
            </a:r>
            <a:r>
              <a:rPr lang="en"/>
              <a:t>.</a:t>
            </a:r>
            <a:endParaRPr/>
          </a:p>
          <a:p>
            <a:pPr indent="-342900" lvl="0" marL="457200" rtl="0" algn="l">
              <a:spcBef>
                <a:spcPts val="0"/>
              </a:spcBef>
              <a:spcAft>
                <a:spcPts val="0"/>
              </a:spcAft>
              <a:buSzPts val="1800"/>
              <a:buChar char="●"/>
            </a:pPr>
            <a:r>
              <a:rPr lang="en"/>
              <a:t>An abstract class </a:t>
            </a:r>
            <a:r>
              <a:rPr b="1" lang="en"/>
              <a:t>may or may not have all abstract methods</a:t>
            </a:r>
            <a:r>
              <a:rPr lang="en"/>
              <a:t>. Some of them can be concrete methods</a:t>
            </a:r>
            <a:endParaRPr/>
          </a:p>
          <a:p>
            <a:pPr indent="-342900" lvl="0" marL="457200" rtl="0" algn="l">
              <a:spcBef>
                <a:spcPts val="0"/>
              </a:spcBef>
              <a:spcAft>
                <a:spcPts val="0"/>
              </a:spcAft>
              <a:buSzPts val="1800"/>
              <a:buChar char="●"/>
            </a:pPr>
            <a:r>
              <a:rPr lang="en"/>
              <a:t>A </a:t>
            </a:r>
            <a:r>
              <a:rPr b="1" lang="en"/>
              <a:t>method defined abstract must always be redefined in the subclass</a:t>
            </a:r>
            <a:r>
              <a:rPr lang="en"/>
              <a:t>,thus making overriding compulsory OR either make subclass itself abstract.</a:t>
            </a:r>
            <a:endParaRPr/>
          </a:p>
          <a:p>
            <a:pPr indent="0" lvl="0" marL="914400" rtl="0" algn="l">
              <a:spcBef>
                <a:spcPts val="1600"/>
              </a:spcBef>
              <a:spcAft>
                <a:spcPts val="1600"/>
              </a:spcAft>
              <a:buNone/>
            </a:pPr>
            <a:r>
              <a:t/>
            </a:r>
            <a:endParaRPr/>
          </a:p>
        </p:txBody>
      </p:sp>
      <p:sp>
        <p:nvSpPr>
          <p:cNvPr id="1271" name="Google Shape;1271;p175"/>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6.3 Using Abstract Classes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76"/>
          <p:cNvSpPr txBox="1"/>
          <p:nvPr>
            <p:ph type="title"/>
          </p:nvPr>
        </p:nvSpPr>
        <p:spPr>
          <a:xfrm>
            <a:off x="311700" y="713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classes and Abstract methods </a:t>
            </a:r>
            <a:endParaRPr/>
          </a:p>
        </p:txBody>
      </p:sp>
      <p:sp>
        <p:nvSpPr>
          <p:cNvPr id="1277" name="Google Shape;1277;p176"/>
          <p:cNvSpPr txBox="1"/>
          <p:nvPr>
            <p:ph idx="1" type="body"/>
          </p:nvPr>
        </p:nvSpPr>
        <p:spPr>
          <a:xfrm>
            <a:off x="311700" y="1371275"/>
            <a:ext cx="8520600" cy="33027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a:p>
            <a:pPr indent="-342900" lvl="0" marL="457200" rtl="0" algn="l">
              <a:spcBef>
                <a:spcPts val="1600"/>
              </a:spcBef>
              <a:spcAft>
                <a:spcPts val="0"/>
              </a:spcAft>
              <a:buSzPts val="1800"/>
              <a:buChar char="●"/>
            </a:pPr>
            <a:r>
              <a:rPr lang="en"/>
              <a:t>Any class that contains one or more abstract methods must also be declared with abstract keyword.</a:t>
            </a:r>
            <a:endParaRPr/>
          </a:p>
          <a:p>
            <a:pPr indent="-342900" lvl="0" marL="457200" rtl="0" algn="l">
              <a:spcBef>
                <a:spcPts val="0"/>
              </a:spcBef>
              <a:spcAft>
                <a:spcPts val="0"/>
              </a:spcAft>
              <a:buSzPts val="1800"/>
              <a:buChar char="●"/>
            </a:pPr>
            <a:r>
              <a:rPr b="1" lang="en"/>
              <a:t>There can be no object of an abstract class</a:t>
            </a:r>
            <a:r>
              <a:rPr lang="en"/>
              <a:t>. That is, an abstract class can not be directly instantiated with the new operator.</a:t>
            </a:r>
            <a:endParaRPr/>
          </a:p>
          <a:p>
            <a:pPr indent="-342900" lvl="0" marL="457200" rtl="0" algn="l">
              <a:spcBef>
                <a:spcPts val="0"/>
              </a:spcBef>
              <a:spcAft>
                <a:spcPts val="0"/>
              </a:spcAft>
              <a:buSzPts val="1800"/>
              <a:buChar char="●"/>
            </a:pPr>
            <a:r>
              <a:rPr lang="en"/>
              <a:t>An abstract class can have parametrized constructors and default constructor is always present in an abstract class.</a:t>
            </a:r>
            <a:endParaRPr/>
          </a:p>
          <a:p>
            <a:pPr indent="0" lvl="0" marL="914400" rtl="0" algn="l">
              <a:spcBef>
                <a:spcPts val="1600"/>
              </a:spcBef>
              <a:spcAft>
                <a:spcPts val="1600"/>
              </a:spcAft>
              <a:buNone/>
            </a:pPr>
            <a:r>
              <a:t/>
            </a:r>
            <a:endParaRPr/>
          </a:p>
        </p:txBody>
      </p:sp>
      <p:sp>
        <p:nvSpPr>
          <p:cNvPr id="1278" name="Google Shape;1278;p176"/>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6.3 Using Abstract Classes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pic>
        <p:nvPicPr>
          <p:cNvPr id="1283" name="Google Shape;1283;p177"/>
          <p:cNvPicPr preferRelativeResize="0"/>
          <p:nvPr/>
        </p:nvPicPr>
        <p:blipFill>
          <a:blip r:embed="rId3">
            <a:alphaModFix/>
          </a:blip>
          <a:stretch>
            <a:fillRect/>
          </a:stretch>
        </p:blipFill>
        <p:spPr>
          <a:xfrm>
            <a:off x="851825" y="707400"/>
            <a:ext cx="6693899" cy="4049950"/>
          </a:xfrm>
          <a:prstGeom prst="rect">
            <a:avLst/>
          </a:prstGeom>
          <a:noFill/>
          <a:ln>
            <a:noFill/>
          </a:ln>
        </p:spPr>
      </p:pic>
      <p:sp>
        <p:nvSpPr>
          <p:cNvPr id="1284" name="Google Shape;1284;p177"/>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6.3 Using Abstract Classes</a:t>
            </a:r>
            <a:endParaRPr/>
          </a:p>
        </p:txBody>
      </p:sp>
      <p:sp>
        <p:nvSpPr>
          <p:cNvPr id="1285" name="Google Shape;1285;p177"/>
          <p:cNvSpPr txBox="1"/>
          <p:nvPr/>
        </p:nvSpPr>
        <p:spPr>
          <a:xfrm>
            <a:off x="1540320" y="1304475"/>
            <a:ext cx="16554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**never get instantiated**</a:t>
            </a:r>
            <a:endParaRPr b="1" sz="1800">
              <a:solidFill>
                <a:srgbClr val="FF0000"/>
              </a:solidFill>
            </a:endParaRPr>
          </a:p>
        </p:txBody>
      </p:sp>
      <p:pic>
        <p:nvPicPr>
          <p:cNvPr id="1286" name="Google Shape;1286;p177"/>
          <p:cNvPicPr preferRelativeResize="0"/>
          <p:nvPr/>
        </p:nvPicPr>
        <p:blipFill>
          <a:blip r:embed="rId4">
            <a:alphaModFix/>
          </a:blip>
          <a:stretch>
            <a:fillRect/>
          </a:stretch>
        </p:blipFill>
        <p:spPr>
          <a:xfrm>
            <a:off x="5183676" y="888625"/>
            <a:ext cx="3677945" cy="7773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pic>
        <p:nvPicPr>
          <p:cNvPr id="1291" name="Google Shape;1291;p178"/>
          <p:cNvPicPr preferRelativeResize="0"/>
          <p:nvPr/>
        </p:nvPicPr>
        <p:blipFill>
          <a:blip r:embed="rId3">
            <a:alphaModFix/>
          </a:blip>
          <a:stretch>
            <a:fillRect/>
          </a:stretch>
        </p:blipFill>
        <p:spPr>
          <a:xfrm>
            <a:off x="1139699" y="1012450"/>
            <a:ext cx="6607999" cy="3773450"/>
          </a:xfrm>
          <a:prstGeom prst="rect">
            <a:avLst/>
          </a:prstGeom>
          <a:noFill/>
          <a:ln>
            <a:noFill/>
          </a:ln>
        </p:spPr>
      </p:pic>
      <p:sp>
        <p:nvSpPr>
          <p:cNvPr id="1292" name="Google Shape;1292;p178"/>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6.3 Using Abstract Classes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179"/>
          <p:cNvSpPr txBox="1"/>
          <p:nvPr>
            <p:ph type="title"/>
          </p:nvPr>
        </p:nvSpPr>
        <p:spPr>
          <a:xfrm>
            <a:off x="311700" y="6289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you need abstract?</a:t>
            </a:r>
            <a:endParaRPr/>
          </a:p>
        </p:txBody>
      </p:sp>
      <p:sp>
        <p:nvSpPr>
          <p:cNvPr id="1298" name="Google Shape;1298;p179"/>
          <p:cNvSpPr txBox="1"/>
          <p:nvPr>
            <p:ph idx="1" type="body"/>
          </p:nvPr>
        </p:nvSpPr>
        <p:spPr>
          <a:xfrm>
            <a:off x="311700" y="13946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this as an example.</a:t>
            </a:r>
            <a:endParaRPr/>
          </a:p>
          <a:p>
            <a:pPr indent="0" lvl="0" marL="0" rtl="0" algn="l">
              <a:spcBef>
                <a:spcPts val="1600"/>
              </a:spcBef>
              <a:spcAft>
                <a:spcPts val="1600"/>
              </a:spcAft>
              <a:buNone/>
            </a:pPr>
            <a:r>
              <a:rPr lang="en"/>
              <a:t>Every</a:t>
            </a:r>
            <a:r>
              <a:rPr lang="en"/>
              <a:t> account type must have some monthly fees. Therefore, a deductFees method should be added to the BankAccount class:</a:t>
            </a:r>
            <a:endParaRPr/>
          </a:p>
        </p:txBody>
      </p:sp>
      <p:pic>
        <p:nvPicPr>
          <p:cNvPr id="1299" name="Google Shape;1299;p179"/>
          <p:cNvPicPr preferRelativeResize="0"/>
          <p:nvPr/>
        </p:nvPicPr>
        <p:blipFill>
          <a:blip r:embed="rId3">
            <a:alphaModFix/>
          </a:blip>
          <a:stretch>
            <a:fillRect/>
          </a:stretch>
        </p:blipFill>
        <p:spPr>
          <a:xfrm>
            <a:off x="2095500" y="2918075"/>
            <a:ext cx="4953000" cy="1504950"/>
          </a:xfrm>
          <a:prstGeom prst="rect">
            <a:avLst/>
          </a:prstGeom>
          <a:noFill/>
          <a:ln>
            <a:noFill/>
          </a:ln>
        </p:spPr>
      </p:pic>
      <p:sp>
        <p:nvSpPr>
          <p:cNvPr id="1300" name="Google Shape;1300;p179"/>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6.3 Using Abstract Classes</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180"/>
          <p:cNvSpPr txBox="1"/>
          <p:nvPr>
            <p:ph type="title"/>
          </p:nvPr>
        </p:nvSpPr>
        <p:spPr>
          <a:xfrm>
            <a:off x="311700" y="6988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you need abstract?</a:t>
            </a:r>
            <a:endParaRPr/>
          </a:p>
        </p:txBody>
      </p:sp>
      <p:sp>
        <p:nvSpPr>
          <p:cNvPr id="1306" name="Google Shape;1306;p180"/>
          <p:cNvSpPr txBox="1"/>
          <p:nvPr>
            <p:ph idx="1" type="body"/>
          </p:nvPr>
        </p:nvSpPr>
        <p:spPr>
          <a:xfrm>
            <a:off x="311700" y="1487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a:t>
            </a:r>
            <a:r>
              <a:rPr lang="en"/>
              <a:t> programmer implementing a new subclass might simply </a:t>
            </a:r>
            <a:r>
              <a:rPr b="1" lang="en"/>
              <a:t>forget to implement</a:t>
            </a:r>
            <a:r>
              <a:rPr lang="en"/>
              <a:t> the deductFees method, and the new account would inherit the do-nothing method of the superclass. There is a better way—</a:t>
            </a:r>
            <a:r>
              <a:rPr b="1" lang="en"/>
              <a:t>declare the deductFees method as an abstract method</a:t>
            </a:r>
            <a:r>
              <a:rPr lang="en"/>
              <a:t>:</a:t>
            </a:r>
            <a:endParaRPr/>
          </a:p>
        </p:txBody>
      </p:sp>
      <p:pic>
        <p:nvPicPr>
          <p:cNvPr id="1307" name="Google Shape;1307;p180"/>
          <p:cNvPicPr preferRelativeResize="0"/>
          <p:nvPr/>
        </p:nvPicPr>
        <p:blipFill>
          <a:blip r:embed="rId3">
            <a:alphaModFix/>
          </a:blip>
          <a:stretch>
            <a:fillRect/>
          </a:stretch>
        </p:blipFill>
        <p:spPr>
          <a:xfrm>
            <a:off x="1703750" y="3348950"/>
            <a:ext cx="5736500" cy="640125"/>
          </a:xfrm>
          <a:prstGeom prst="rect">
            <a:avLst/>
          </a:prstGeom>
          <a:noFill/>
          <a:ln>
            <a:noFill/>
          </a:ln>
        </p:spPr>
      </p:pic>
      <p:sp>
        <p:nvSpPr>
          <p:cNvPr id="1308" name="Google Shape;1308;p180"/>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6.3 Using Abstract Classes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181"/>
          <p:cNvSpPr txBox="1"/>
          <p:nvPr>
            <p:ph type="title"/>
          </p:nvPr>
        </p:nvSpPr>
        <p:spPr>
          <a:xfrm>
            <a:off x="311700" y="707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you need abstract?</a:t>
            </a:r>
            <a:endParaRPr/>
          </a:p>
        </p:txBody>
      </p:sp>
      <p:sp>
        <p:nvSpPr>
          <p:cNvPr id="1314" name="Google Shape;1314;p181"/>
          <p:cNvSpPr txBox="1"/>
          <p:nvPr>
            <p:ph idx="1" type="body"/>
          </p:nvPr>
        </p:nvSpPr>
        <p:spPr>
          <a:xfrm>
            <a:off x="311700" y="14062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You cannot construct objects of classes with abstract methods.</a:t>
            </a:r>
            <a:r>
              <a:rPr lang="en"/>
              <a:t> For example, once the BankAccount class has an abstract method, the compiler will flag an attempt to create a new BankAccount() as an error. So you need BackAccount to be an abstract class</a:t>
            </a:r>
            <a:endParaRPr/>
          </a:p>
        </p:txBody>
      </p:sp>
      <p:pic>
        <p:nvPicPr>
          <p:cNvPr id="1315" name="Google Shape;1315;p181"/>
          <p:cNvPicPr preferRelativeResize="0"/>
          <p:nvPr/>
        </p:nvPicPr>
        <p:blipFill>
          <a:blip r:embed="rId3">
            <a:alphaModFix/>
          </a:blip>
          <a:stretch>
            <a:fillRect/>
          </a:stretch>
        </p:blipFill>
        <p:spPr>
          <a:xfrm>
            <a:off x="1988825" y="2968825"/>
            <a:ext cx="4781550" cy="1600200"/>
          </a:xfrm>
          <a:prstGeom prst="rect">
            <a:avLst/>
          </a:prstGeom>
          <a:noFill/>
          <a:ln>
            <a:noFill/>
          </a:ln>
        </p:spPr>
      </p:pic>
      <p:sp>
        <p:nvSpPr>
          <p:cNvPr id="1316" name="Google Shape;1316;p181"/>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6.3 Using Abstract Classes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sp>
        <p:nvSpPr>
          <p:cNvPr id="1321" name="Google Shape;1321;p182"/>
          <p:cNvSpPr txBox="1"/>
          <p:nvPr>
            <p:ph type="title"/>
          </p:nvPr>
        </p:nvSpPr>
        <p:spPr>
          <a:xfrm>
            <a:off x="311700" y="558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you need abstract?</a:t>
            </a:r>
            <a:endParaRPr/>
          </a:p>
        </p:txBody>
      </p:sp>
      <p:sp>
        <p:nvSpPr>
          <p:cNvPr id="1322" name="Google Shape;1322;p1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3" name="Google Shape;1323;p182"/>
          <p:cNvPicPr preferRelativeResize="0"/>
          <p:nvPr/>
        </p:nvPicPr>
        <p:blipFill>
          <a:blip r:embed="rId3">
            <a:alphaModFix/>
          </a:blip>
          <a:stretch>
            <a:fillRect/>
          </a:stretch>
        </p:blipFill>
        <p:spPr>
          <a:xfrm>
            <a:off x="888100" y="2124063"/>
            <a:ext cx="7829550" cy="895350"/>
          </a:xfrm>
          <a:prstGeom prst="rect">
            <a:avLst/>
          </a:prstGeom>
          <a:noFill/>
          <a:ln>
            <a:noFill/>
          </a:ln>
        </p:spPr>
      </p:pic>
      <p:pic>
        <p:nvPicPr>
          <p:cNvPr id="1324" name="Google Shape;1324;p182"/>
          <p:cNvPicPr preferRelativeResize="0"/>
          <p:nvPr/>
        </p:nvPicPr>
        <p:blipFill>
          <a:blip r:embed="rId4">
            <a:alphaModFix/>
          </a:blip>
          <a:stretch>
            <a:fillRect/>
          </a:stretch>
        </p:blipFill>
        <p:spPr>
          <a:xfrm>
            <a:off x="888100" y="3078575"/>
            <a:ext cx="5257800" cy="666750"/>
          </a:xfrm>
          <a:prstGeom prst="rect">
            <a:avLst/>
          </a:prstGeom>
          <a:noFill/>
          <a:ln>
            <a:noFill/>
          </a:ln>
        </p:spPr>
      </p:pic>
      <p:sp>
        <p:nvSpPr>
          <p:cNvPr id="1325" name="Google Shape;1325;p182"/>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6.3 Using Abstract Classes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83"/>
          <p:cNvSpPr txBox="1"/>
          <p:nvPr>
            <p:ph type="title"/>
          </p:nvPr>
        </p:nvSpPr>
        <p:spPr>
          <a:xfrm>
            <a:off x="311700" y="951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6.4 Using Interfaces: </a:t>
            </a:r>
            <a:r>
              <a:rPr lang="en" sz="3000">
                <a:solidFill>
                  <a:schemeClr val="dk2"/>
                </a:solidFill>
                <a:latin typeface="Open Sans"/>
                <a:ea typeface="Open Sans"/>
                <a:cs typeface="Open Sans"/>
                <a:sym typeface="Open Sans"/>
              </a:rPr>
              <a:t>blueprint of the class</a:t>
            </a:r>
            <a:br>
              <a:rPr lang="en" sz="3000">
                <a:solidFill>
                  <a:schemeClr val="dk2"/>
                </a:solidFill>
                <a:latin typeface="Open Sans"/>
                <a:ea typeface="Open Sans"/>
                <a:cs typeface="Open Sans"/>
                <a:sym typeface="Open Sans"/>
              </a:rPr>
            </a:br>
            <a:endParaRPr sz="3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1331" name="Google Shape;1331;p183"/>
          <p:cNvSpPr txBox="1"/>
          <p:nvPr>
            <p:ph idx="1" type="body"/>
          </p:nvPr>
        </p:nvSpPr>
        <p:spPr>
          <a:xfrm>
            <a:off x="370025" y="869775"/>
            <a:ext cx="8520600" cy="92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Like a class, an interface can have methods and variables, but the methods declared in interface are by default abstract (only method signature, no body).  </a:t>
            </a:r>
            <a:endParaRPr/>
          </a:p>
        </p:txBody>
      </p:sp>
      <p:pic>
        <p:nvPicPr>
          <p:cNvPr id="1332" name="Google Shape;1332;p183"/>
          <p:cNvPicPr preferRelativeResize="0"/>
          <p:nvPr/>
        </p:nvPicPr>
        <p:blipFill rotWithShape="1">
          <a:blip r:embed="rId3">
            <a:alphaModFix/>
          </a:blip>
          <a:srcRect b="17884" l="0" r="0" t="17852"/>
          <a:stretch/>
        </p:blipFill>
        <p:spPr>
          <a:xfrm>
            <a:off x="1123088" y="1859525"/>
            <a:ext cx="6897825" cy="263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134800"/>
            <a:ext cx="85206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Quiz10: Responsibility should be stored in one master object	</a:t>
            </a:r>
            <a:endParaRPr sz="3000"/>
          </a:p>
        </p:txBody>
      </p:sp>
      <p:sp>
        <p:nvSpPr>
          <p:cNvPr id="227" name="Google Shape;227;p40"/>
          <p:cNvSpPr txBox="1"/>
          <p:nvPr/>
        </p:nvSpPr>
        <p:spPr>
          <a:xfrm>
            <a:off x="444425" y="1118550"/>
            <a:ext cx="5980500" cy="145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a:p>
            <a:pPr indent="-368300" lvl="0" marL="457200" rtl="0" algn="l">
              <a:spcBef>
                <a:spcPts val="0"/>
              </a:spcBef>
              <a:spcAft>
                <a:spcPts val="0"/>
              </a:spcAft>
              <a:buSzPts val="2200"/>
              <a:buAutoNum type="alphaUcPeriod"/>
            </a:pPr>
            <a:r>
              <a:rPr lang="en" sz="2200"/>
              <a:t>FALSE</a:t>
            </a:r>
            <a:endParaRPr sz="2200"/>
          </a:p>
          <a:p>
            <a:pPr indent="-368300" lvl="0" marL="457200" rtl="0" algn="l">
              <a:spcBef>
                <a:spcPts val="0"/>
              </a:spcBef>
              <a:spcAft>
                <a:spcPts val="0"/>
              </a:spcAft>
              <a:buSzPts val="2200"/>
              <a:buAutoNum type="alphaUcPeriod"/>
            </a:pPr>
            <a:r>
              <a:rPr lang="en" sz="2200"/>
              <a:t>TRUE</a:t>
            </a:r>
            <a:endParaRPr sz="22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Google Shape;1337;p184"/>
          <p:cNvSpPr txBox="1"/>
          <p:nvPr>
            <p:ph type="title"/>
          </p:nvPr>
        </p:nvSpPr>
        <p:spPr>
          <a:xfrm>
            <a:off x="311700" y="7558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Interfaces</a:t>
            </a:r>
            <a:endParaRPr/>
          </a:p>
        </p:txBody>
      </p:sp>
      <p:sp>
        <p:nvSpPr>
          <p:cNvPr id="1338" name="Google Shape;1338;p184"/>
          <p:cNvSpPr txBox="1"/>
          <p:nvPr>
            <p:ph idx="1" type="body"/>
          </p:nvPr>
        </p:nvSpPr>
        <p:spPr>
          <a:xfrm>
            <a:off x="311700" y="1499600"/>
            <a:ext cx="85206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Interfaces specify what a class must do and not how. It is the </a:t>
            </a:r>
            <a:r>
              <a:rPr b="1" lang="en"/>
              <a:t>blueprint of the class.</a:t>
            </a:r>
            <a:endParaRPr b="1"/>
          </a:p>
          <a:p>
            <a:pPr indent="0" lvl="0" marL="0" rtl="0" algn="l">
              <a:spcBef>
                <a:spcPts val="1600"/>
              </a:spcBef>
              <a:spcAft>
                <a:spcPts val="0"/>
              </a:spcAft>
              <a:buNone/>
            </a:pPr>
            <a:r>
              <a:rPr lang="en"/>
              <a:t>An Interface is about capabilities like a Player may be an interface and any class implementing Player must be able to (or must implement) move(). So it specifies a set of methods that the class has to implement.</a:t>
            </a:r>
            <a:endParaRPr/>
          </a:p>
          <a:p>
            <a:pPr indent="0" lvl="0" marL="0" rtl="0" algn="l">
              <a:spcBef>
                <a:spcPts val="1600"/>
              </a:spcBef>
              <a:spcAft>
                <a:spcPts val="0"/>
              </a:spcAft>
              <a:buNone/>
            </a:pPr>
            <a:r>
              <a:rPr lang="en"/>
              <a:t>If a class implements an interface and does not provide method bodies for all functions specified in the interface, then class must be declared abstract.</a:t>
            </a:r>
            <a:endParaRPr/>
          </a:p>
          <a:p>
            <a:pPr indent="0" lvl="0" marL="0" rtl="0" algn="l">
              <a:spcBef>
                <a:spcPts val="1600"/>
              </a:spcBef>
              <a:spcAft>
                <a:spcPts val="1600"/>
              </a:spcAft>
              <a:buNone/>
            </a:pPr>
            <a:r>
              <a:t/>
            </a:r>
            <a:endParaRPr/>
          </a:p>
        </p:txBody>
      </p:sp>
      <p:sp>
        <p:nvSpPr>
          <p:cNvPr id="1339" name="Google Shape;1339;p184"/>
          <p:cNvSpPr txBox="1"/>
          <p:nvPr>
            <p:ph type="title"/>
          </p:nvPr>
        </p:nvSpPr>
        <p:spPr>
          <a:xfrm>
            <a:off x="311700" y="4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6.4 Using Interfaces</a:t>
            </a:r>
            <a:r>
              <a:rPr lang="en"/>
              <a:t>: </a:t>
            </a:r>
            <a:r>
              <a:rPr lang="en" sz="3000">
                <a:solidFill>
                  <a:schemeClr val="dk2"/>
                </a:solidFill>
                <a:latin typeface="Open Sans"/>
                <a:ea typeface="Open Sans"/>
                <a:cs typeface="Open Sans"/>
                <a:sym typeface="Open Sans"/>
              </a:rPr>
              <a:t>blueprint of the class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185"/>
          <p:cNvSpPr txBox="1"/>
          <p:nvPr>
            <p:ph type="title"/>
          </p:nvPr>
        </p:nvSpPr>
        <p:spPr>
          <a:xfrm>
            <a:off x="311700" y="794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use interface ?</a:t>
            </a:r>
            <a:endParaRPr/>
          </a:p>
        </p:txBody>
      </p:sp>
      <p:sp>
        <p:nvSpPr>
          <p:cNvPr id="1345" name="Google Shape;1345;p185"/>
          <p:cNvSpPr txBox="1"/>
          <p:nvPr>
            <p:ph idx="1" type="body"/>
          </p:nvPr>
        </p:nvSpPr>
        <p:spPr>
          <a:xfrm>
            <a:off x="311700" y="1715250"/>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used to achieve total abstraction.</a:t>
            </a:r>
            <a:endParaRPr/>
          </a:p>
          <a:p>
            <a:pPr indent="-342900" lvl="0" marL="457200" rtl="0" algn="l">
              <a:spcBef>
                <a:spcPts val="0"/>
              </a:spcBef>
              <a:spcAft>
                <a:spcPts val="0"/>
              </a:spcAft>
              <a:buSzPts val="1800"/>
              <a:buChar char="●"/>
            </a:pPr>
            <a:r>
              <a:rPr lang="en"/>
              <a:t>Since java does not support multiple inheritance in case of class, but by using interface it can achieve multiple inheritance .</a:t>
            </a:r>
            <a:endParaRPr/>
          </a:p>
          <a:p>
            <a:pPr indent="-342900" lvl="0" marL="457200" rtl="0" algn="l">
              <a:spcBef>
                <a:spcPts val="0"/>
              </a:spcBef>
              <a:spcAft>
                <a:spcPts val="0"/>
              </a:spcAft>
              <a:buSzPts val="1800"/>
              <a:buChar char="●"/>
            </a:pPr>
            <a:r>
              <a:rPr lang="en"/>
              <a:t>It is also used to achieve loose coupling.</a:t>
            </a:r>
            <a:endParaRPr/>
          </a:p>
          <a:p>
            <a:pPr indent="-342900" lvl="0" marL="457200" rtl="0" algn="l">
              <a:spcBef>
                <a:spcPts val="0"/>
              </a:spcBef>
              <a:spcAft>
                <a:spcPts val="0"/>
              </a:spcAft>
              <a:buSzPts val="1800"/>
              <a:buChar char="●"/>
            </a:pPr>
            <a:r>
              <a:rPr lang="en"/>
              <a:t>Interfaces are used to implement abstraction. So the question arises why use interfaces when we have abstract classes?</a:t>
            </a:r>
            <a:endParaRPr/>
          </a:p>
          <a:p>
            <a:pPr indent="0" lvl="0" marL="457200" rtl="0" algn="l">
              <a:spcBef>
                <a:spcPts val="1600"/>
              </a:spcBef>
              <a:spcAft>
                <a:spcPts val="1600"/>
              </a:spcAft>
              <a:buNone/>
            </a:pPr>
            <a:r>
              <a:t/>
            </a:r>
            <a:endParaRPr/>
          </a:p>
        </p:txBody>
      </p:sp>
      <p:sp>
        <p:nvSpPr>
          <p:cNvPr id="1346" name="Google Shape;1346;p185"/>
          <p:cNvSpPr txBox="1"/>
          <p:nvPr>
            <p:ph type="title"/>
          </p:nvPr>
        </p:nvSpPr>
        <p:spPr>
          <a:xfrm>
            <a:off x="311700" y="4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6.4 Using Interfaces: </a:t>
            </a:r>
            <a:r>
              <a:rPr lang="en" sz="3000">
                <a:solidFill>
                  <a:schemeClr val="dk2"/>
                </a:solidFill>
                <a:latin typeface="Open Sans"/>
                <a:ea typeface="Open Sans"/>
                <a:cs typeface="Open Sans"/>
                <a:sym typeface="Open Sans"/>
              </a:rPr>
              <a:t>blueprint of the class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pic>
        <p:nvPicPr>
          <p:cNvPr id="1351" name="Google Shape;1351;p186"/>
          <p:cNvPicPr preferRelativeResize="0"/>
          <p:nvPr/>
        </p:nvPicPr>
        <p:blipFill>
          <a:blip r:embed="rId3">
            <a:alphaModFix/>
          </a:blip>
          <a:stretch>
            <a:fillRect/>
          </a:stretch>
        </p:blipFill>
        <p:spPr>
          <a:xfrm>
            <a:off x="1244025" y="999175"/>
            <a:ext cx="6192225" cy="3469775"/>
          </a:xfrm>
          <a:prstGeom prst="rect">
            <a:avLst/>
          </a:prstGeom>
          <a:noFill/>
          <a:ln>
            <a:noFill/>
          </a:ln>
        </p:spPr>
      </p:pic>
      <p:sp>
        <p:nvSpPr>
          <p:cNvPr id="1352" name="Google Shape;1352;p186"/>
          <p:cNvSpPr txBox="1"/>
          <p:nvPr>
            <p:ph type="title"/>
          </p:nvPr>
        </p:nvSpPr>
        <p:spPr>
          <a:xfrm>
            <a:off x="311700" y="4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6.4 Using Interfaces: </a:t>
            </a:r>
            <a:r>
              <a:rPr lang="en" sz="3000">
                <a:solidFill>
                  <a:schemeClr val="dk2"/>
                </a:solidFill>
                <a:latin typeface="Open Sans"/>
                <a:ea typeface="Open Sans"/>
                <a:cs typeface="Open Sans"/>
                <a:sym typeface="Open Sans"/>
              </a:rPr>
              <a:t>blueprint of the class</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187"/>
          <p:cNvSpPr txBox="1"/>
          <p:nvPr>
            <p:ph type="title"/>
          </p:nvPr>
        </p:nvSpPr>
        <p:spPr>
          <a:xfrm>
            <a:off x="311700" y="8065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Interface</a:t>
            </a:r>
            <a:endParaRPr/>
          </a:p>
          <a:p>
            <a:pPr indent="0" lvl="0" marL="0" rtl="0" algn="l">
              <a:spcBef>
                <a:spcPts val="0"/>
              </a:spcBef>
              <a:spcAft>
                <a:spcPts val="0"/>
              </a:spcAft>
              <a:buNone/>
            </a:pPr>
            <a:r>
              <a:t/>
            </a:r>
            <a:endParaRPr/>
          </a:p>
        </p:txBody>
      </p:sp>
      <p:pic>
        <p:nvPicPr>
          <p:cNvPr id="1358" name="Google Shape;1358;p187"/>
          <p:cNvPicPr preferRelativeResize="0"/>
          <p:nvPr/>
        </p:nvPicPr>
        <p:blipFill>
          <a:blip r:embed="rId3">
            <a:alphaModFix/>
          </a:blip>
          <a:stretch>
            <a:fillRect/>
          </a:stretch>
        </p:blipFill>
        <p:spPr>
          <a:xfrm>
            <a:off x="2614850" y="1443175"/>
            <a:ext cx="3914310" cy="3302699"/>
          </a:xfrm>
          <a:prstGeom prst="rect">
            <a:avLst/>
          </a:prstGeom>
          <a:noFill/>
          <a:ln>
            <a:noFill/>
          </a:ln>
        </p:spPr>
      </p:pic>
      <p:sp>
        <p:nvSpPr>
          <p:cNvPr id="1359" name="Google Shape;1359;p187"/>
          <p:cNvSpPr txBox="1"/>
          <p:nvPr>
            <p:ph type="title"/>
          </p:nvPr>
        </p:nvSpPr>
        <p:spPr>
          <a:xfrm>
            <a:off x="311700" y="4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6.4 Using Interfaces: </a:t>
            </a:r>
            <a:r>
              <a:rPr lang="en" sz="3000">
                <a:solidFill>
                  <a:schemeClr val="dk2"/>
                </a:solidFill>
                <a:latin typeface="Open Sans"/>
                <a:ea typeface="Open Sans"/>
                <a:cs typeface="Open Sans"/>
                <a:sym typeface="Open Sans"/>
              </a:rPr>
              <a:t>blueprint of the class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pic>
        <p:nvPicPr>
          <p:cNvPr id="1364" name="Google Shape;1364;p188"/>
          <p:cNvPicPr preferRelativeResize="0"/>
          <p:nvPr/>
        </p:nvPicPr>
        <p:blipFill>
          <a:blip r:embed="rId3">
            <a:alphaModFix/>
          </a:blip>
          <a:stretch>
            <a:fillRect/>
          </a:stretch>
        </p:blipFill>
        <p:spPr>
          <a:xfrm>
            <a:off x="397590" y="0"/>
            <a:ext cx="3779520" cy="5143500"/>
          </a:xfrm>
          <a:prstGeom prst="rect">
            <a:avLst/>
          </a:prstGeom>
          <a:noFill/>
          <a:ln>
            <a:noFill/>
          </a:ln>
        </p:spPr>
      </p:pic>
      <p:pic>
        <p:nvPicPr>
          <p:cNvPr id="1365" name="Google Shape;1365;p188"/>
          <p:cNvPicPr preferRelativeResize="0"/>
          <p:nvPr/>
        </p:nvPicPr>
        <p:blipFill>
          <a:blip r:embed="rId4">
            <a:alphaModFix/>
          </a:blip>
          <a:stretch>
            <a:fillRect/>
          </a:stretch>
        </p:blipFill>
        <p:spPr>
          <a:xfrm>
            <a:off x="5028475" y="0"/>
            <a:ext cx="3681352" cy="514350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sp>
        <p:nvSpPr>
          <p:cNvPr id="1370" name="Google Shape;1370;p189"/>
          <p:cNvSpPr txBox="1"/>
          <p:nvPr>
            <p:ph type="title"/>
          </p:nvPr>
        </p:nvSpPr>
        <p:spPr>
          <a:xfrm>
            <a:off x="311700" y="4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6.4 Using Interfaces: </a:t>
            </a:r>
            <a:r>
              <a:rPr lang="en" sz="3000">
                <a:solidFill>
                  <a:schemeClr val="dk2"/>
                </a:solidFill>
                <a:latin typeface="Open Sans"/>
                <a:ea typeface="Open Sans"/>
                <a:cs typeface="Open Sans"/>
                <a:sym typeface="Open Sans"/>
              </a:rPr>
              <a:t>blueprint of the class</a:t>
            </a:r>
            <a:endParaRPr/>
          </a:p>
        </p:txBody>
      </p:sp>
      <p:pic>
        <p:nvPicPr>
          <p:cNvPr id="1371" name="Google Shape;1371;p189"/>
          <p:cNvPicPr preferRelativeResize="0"/>
          <p:nvPr/>
        </p:nvPicPr>
        <p:blipFill>
          <a:blip r:embed="rId3">
            <a:alphaModFix/>
          </a:blip>
          <a:stretch>
            <a:fillRect/>
          </a:stretch>
        </p:blipFill>
        <p:spPr>
          <a:xfrm>
            <a:off x="2790825" y="838250"/>
            <a:ext cx="3562350" cy="40290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190"/>
          <p:cNvSpPr txBox="1"/>
          <p:nvPr>
            <p:ph type="title"/>
          </p:nvPr>
        </p:nvSpPr>
        <p:spPr>
          <a:xfrm>
            <a:off x="311713" y="71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 Using A</a:t>
            </a:r>
            <a:r>
              <a:rPr lang="en"/>
              <a:t>ggregation and Composition</a:t>
            </a:r>
            <a:endParaRPr/>
          </a:p>
          <a:p>
            <a:pPr indent="0" lvl="0" marL="0" rtl="0" algn="l">
              <a:spcBef>
                <a:spcPts val="0"/>
              </a:spcBef>
              <a:spcAft>
                <a:spcPts val="0"/>
              </a:spcAft>
              <a:buNone/>
            </a:pPr>
            <a:r>
              <a:t/>
            </a:r>
            <a:endParaRPr/>
          </a:p>
        </p:txBody>
      </p:sp>
      <p:pic>
        <p:nvPicPr>
          <p:cNvPr id="1377" name="Google Shape;1377;p190"/>
          <p:cNvPicPr preferRelativeResize="0"/>
          <p:nvPr/>
        </p:nvPicPr>
        <p:blipFill>
          <a:blip r:embed="rId3">
            <a:alphaModFix/>
          </a:blip>
          <a:stretch>
            <a:fillRect/>
          </a:stretch>
        </p:blipFill>
        <p:spPr>
          <a:xfrm>
            <a:off x="2538413" y="1746100"/>
            <a:ext cx="4067175" cy="23431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191"/>
          <p:cNvSpPr txBox="1"/>
          <p:nvPr>
            <p:ph type="title"/>
          </p:nvPr>
        </p:nvSpPr>
        <p:spPr>
          <a:xfrm>
            <a:off x="377650" y="762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Association</a:t>
            </a:r>
            <a:endParaRPr/>
          </a:p>
        </p:txBody>
      </p:sp>
      <p:pic>
        <p:nvPicPr>
          <p:cNvPr id="1383" name="Google Shape;1383;p191"/>
          <p:cNvPicPr preferRelativeResize="0"/>
          <p:nvPr/>
        </p:nvPicPr>
        <p:blipFill rotWithShape="1">
          <a:blip r:embed="rId3">
            <a:alphaModFix/>
          </a:blip>
          <a:srcRect b="0" l="0" r="0" t="33177"/>
          <a:stretch/>
        </p:blipFill>
        <p:spPr>
          <a:xfrm>
            <a:off x="311700" y="2446025"/>
            <a:ext cx="8652500" cy="1147050"/>
          </a:xfrm>
          <a:prstGeom prst="rect">
            <a:avLst/>
          </a:prstGeom>
          <a:noFill/>
          <a:ln>
            <a:noFill/>
          </a:ln>
        </p:spPr>
      </p:pic>
      <p:sp>
        <p:nvSpPr>
          <p:cNvPr id="1384" name="Google Shape;1384;p191"/>
          <p:cNvSpPr txBox="1"/>
          <p:nvPr>
            <p:ph type="title"/>
          </p:nvPr>
        </p:nvSpPr>
        <p:spPr>
          <a:xfrm>
            <a:off x="377638"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 Using Aggregation and Composition</a:t>
            </a:r>
            <a:endParaRPr/>
          </a:p>
          <a:p>
            <a:pPr indent="0" lvl="0" marL="0" rtl="0" algn="l">
              <a:spcBef>
                <a:spcPts val="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192"/>
          <p:cNvSpPr txBox="1"/>
          <p:nvPr>
            <p:ph type="title"/>
          </p:nvPr>
        </p:nvSpPr>
        <p:spPr>
          <a:xfrm>
            <a:off x="311700" y="631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a:t>
            </a:r>
            <a:endParaRPr/>
          </a:p>
        </p:txBody>
      </p:sp>
      <p:sp>
        <p:nvSpPr>
          <p:cNvPr id="1390" name="Google Shape;1390;p192"/>
          <p:cNvSpPr txBox="1"/>
          <p:nvPr>
            <p:ph idx="1" type="body"/>
          </p:nvPr>
        </p:nvSpPr>
        <p:spPr>
          <a:xfrm>
            <a:off x="311700" y="1339025"/>
            <a:ext cx="8520600" cy="208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represents </a:t>
            </a:r>
            <a:r>
              <a:rPr b="1" lang="en"/>
              <a:t>“</a:t>
            </a:r>
            <a:r>
              <a:rPr b="1" lang="en"/>
              <a:t>Has-A”</a:t>
            </a:r>
            <a:r>
              <a:rPr lang="en"/>
              <a:t> </a:t>
            </a:r>
            <a:r>
              <a:rPr lang="en"/>
              <a:t>relationship.</a:t>
            </a:r>
            <a:endParaRPr/>
          </a:p>
          <a:p>
            <a:pPr indent="-342900" lvl="0" marL="457200" rtl="0" algn="l">
              <a:spcBef>
                <a:spcPts val="0"/>
              </a:spcBef>
              <a:spcAft>
                <a:spcPts val="0"/>
              </a:spcAft>
              <a:buSzPts val="1800"/>
              <a:buChar char="●"/>
            </a:pPr>
            <a:r>
              <a:rPr lang="en"/>
              <a:t>It is a </a:t>
            </a:r>
            <a:r>
              <a:rPr b="1" lang="en"/>
              <a:t>unidirectional association</a:t>
            </a:r>
            <a:r>
              <a:rPr lang="en"/>
              <a:t> i.e. a one way relationship. For example, department can have students but vice versa is not possible and thus unidirectional in nature.</a:t>
            </a:r>
            <a:endParaRPr/>
          </a:p>
          <a:p>
            <a:pPr indent="-342900" lvl="0" marL="457200" rtl="0" algn="l">
              <a:spcBef>
                <a:spcPts val="0"/>
              </a:spcBef>
              <a:spcAft>
                <a:spcPts val="0"/>
              </a:spcAft>
              <a:buSzPts val="1800"/>
              <a:buChar char="●"/>
            </a:pPr>
            <a:r>
              <a:rPr lang="en"/>
              <a:t>In Aggregation, both the entries can survive individually which means ending one entity will not effect the other entity.</a:t>
            </a:r>
            <a:endParaRPr/>
          </a:p>
          <a:p>
            <a:pPr indent="0" lvl="0" marL="457200" rtl="0" algn="l">
              <a:spcBef>
                <a:spcPts val="1600"/>
              </a:spcBef>
              <a:spcAft>
                <a:spcPts val="1600"/>
              </a:spcAft>
              <a:buNone/>
            </a:pPr>
            <a:r>
              <a:t/>
            </a:r>
            <a:endParaRPr/>
          </a:p>
        </p:txBody>
      </p:sp>
      <p:pic>
        <p:nvPicPr>
          <p:cNvPr id="1391" name="Google Shape;1391;p192"/>
          <p:cNvPicPr preferRelativeResize="0"/>
          <p:nvPr/>
        </p:nvPicPr>
        <p:blipFill>
          <a:blip r:embed="rId3">
            <a:alphaModFix/>
          </a:blip>
          <a:stretch>
            <a:fillRect/>
          </a:stretch>
        </p:blipFill>
        <p:spPr>
          <a:xfrm>
            <a:off x="4572000" y="3346525"/>
            <a:ext cx="3804301" cy="1564575"/>
          </a:xfrm>
          <a:prstGeom prst="rect">
            <a:avLst/>
          </a:prstGeom>
          <a:noFill/>
          <a:ln>
            <a:noFill/>
          </a:ln>
        </p:spPr>
      </p:pic>
      <p:sp>
        <p:nvSpPr>
          <p:cNvPr id="1392" name="Google Shape;1392;p192"/>
          <p:cNvSpPr txBox="1"/>
          <p:nvPr>
            <p:ph type="title"/>
          </p:nvPr>
        </p:nvSpPr>
        <p:spPr>
          <a:xfrm>
            <a:off x="377638"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 Using Aggregation and Composition</a:t>
            </a:r>
            <a:endParaRPr/>
          </a:p>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Google Shape;1397;p193"/>
          <p:cNvSpPr txBox="1"/>
          <p:nvPr>
            <p:ph type="title"/>
          </p:nvPr>
        </p:nvSpPr>
        <p:spPr>
          <a:xfrm>
            <a:off x="311688" y="654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Example</a:t>
            </a:r>
            <a:endParaRPr/>
          </a:p>
        </p:txBody>
      </p:sp>
      <p:sp>
        <p:nvSpPr>
          <p:cNvPr id="1398" name="Google Shape;1398;p193"/>
          <p:cNvSpPr txBox="1"/>
          <p:nvPr>
            <p:ph idx="1" type="body"/>
          </p:nvPr>
        </p:nvSpPr>
        <p:spPr>
          <a:xfrm>
            <a:off x="311700" y="141795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will use this example to explain the concept of aggregation</a:t>
            </a:r>
            <a:endParaRPr/>
          </a:p>
        </p:txBody>
      </p:sp>
      <p:pic>
        <p:nvPicPr>
          <p:cNvPr id="1399" name="Google Shape;1399;p193"/>
          <p:cNvPicPr preferRelativeResize="0"/>
          <p:nvPr/>
        </p:nvPicPr>
        <p:blipFill>
          <a:blip r:embed="rId3">
            <a:alphaModFix/>
          </a:blip>
          <a:stretch>
            <a:fillRect/>
          </a:stretch>
        </p:blipFill>
        <p:spPr>
          <a:xfrm>
            <a:off x="3247050" y="2080425"/>
            <a:ext cx="5651200" cy="2640225"/>
          </a:xfrm>
          <a:prstGeom prst="rect">
            <a:avLst/>
          </a:prstGeom>
          <a:noFill/>
          <a:ln>
            <a:noFill/>
          </a:ln>
        </p:spPr>
      </p:pic>
      <p:sp>
        <p:nvSpPr>
          <p:cNvPr id="1400" name="Google Shape;1400;p193"/>
          <p:cNvSpPr txBox="1"/>
          <p:nvPr>
            <p:ph type="title"/>
          </p:nvPr>
        </p:nvSpPr>
        <p:spPr>
          <a:xfrm>
            <a:off x="377638"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 Using Aggregation and Composition</a:t>
            </a:r>
            <a:endParaRPr/>
          </a:p>
          <a:p>
            <a:pPr indent="0" lvl="0" marL="0" rtl="0" algn="l">
              <a:spcBef>
                <a:spcPts val="0"/>
              </a:spcBef>
              <a:spcAft>
                <a:spcPts val="0"/>
              </a:spcAft>
              <a:buNone/>
            </a:pPr>
            <a:r>
              <a:t/>
            </a:r>
            <a:endParaRPr/>
          </a:p>
        </p:txBody>
      </p:sp>
      <p:pic>
        <p:nvPicPr>
          <p:cNvPr id="1401" name="Google Shape;1401;p193"/>
          <p:cNvPicPr preferRelativeResize="0"/>
          <p:nvPr/>
        </p:nvPicPr>
        <p:blipFill>
          <a:blip r:embed="rId4">
            <a:alphaModFix/>
          </a:blip>
          <a:stretch>
            <a:fillRect/>
          </a:stretch>
        </p:blipFill>
        <p:spPr>
          <a:xfrm>
            <a:off x="117850" y="2907975"/>
            <a:ext cx="2914600" cy="985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311700" y="134800"/>
            <a:ext cx="85206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Quiz11: Keeping an attribute private but creating a public operation to return the value of the attribute is called </a:t>
            </a:r>
            <a:endParaRPr sz="3000"/>
          </a:p>
        </p:txBody>
      </p:sp>
      <p:sp>
        <p:nvSpPr>
          <p:cNvPr id="233" name="Google Shape;233;p41"/>
          <p:cNvSpPr txBox="1"/>
          <p:nvPr/>
        </p:nvSpPr>
        <p:spPr>
          <a:xfrm>
            <a:off x="397775" y="1118550"/>
            <a:ext cx="5980500" cy="19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a:p>
            <a:pPr indent="-368300" lvl="0" marL="457200" rtl="0" algn="l">
              <a:spcBef>
                <a:spcPts val="0"/>
              </a:spcBef>
              <a:spcAft>
                <a:spcPts val="0"/>
              </a:spcAft>
              <a:buSzPts val="2200"/>
              <a:buAutoNum type="alphaUcPeriod"/>
            </a:pPr>
            <a:r>
              <a:rPr lang="en" sz="2200"/>
              <a:t>Isolation</a:t>
            </a:r>
            <a:endParaRPr sz="2200"/>
          </a:p>
          <a:p>
            <a:pPr indent="-368300" lvl="0" marL="457200" rtl="0" algn="l">
              <a:spcBef>
                <a:spcPts val="0"/>
              </a:spcBef>
              <a:spcAft>
                <a:spcPts val="0"/>
              </a:spcAft>
              <a:buSzPts val="2200"/>
              <a:buAutoNum type="alphaUcPeriod"/>
            </a:pPr>
            <a:r>
              <a:rPr lang="en" sz="2200"/>
              <a:t>Data sharing</a:t>
            </a:r>
            <a:endParaRPr sz="2200"/>
          </a:p>
          <a:p>
            <a:pPr indent="-368300" lvl="0" marL="457200" rtl="0" algn="l">
              <a:spcBef>
                <a:spcPts val="0"/>
              </a:spcBef>
              <a:spcAft>
                <a:spcPts val="0"/>
              </a:spcAft>
              <a:buSzPts val="2200"/>
              <a:buAutoNum type="alphaUcPeriod"/>
            </a:pPr>
            <a:r>
              <a:rPr lang="en" sz="2200"/>
              <a:t>Default practice</a:t>
            </a:r>
            <a:endParaRPr sz="2200"/>
          </a:p>
          <a:p>
            <a:pPr indent="-368300" lvl="0" marL="457200" rtl="0" algn="l">
              <a:spcBef>
                <a:spcPts val="0"/>
              </a:spcBef>
              <a:spcAft>
                <a:spcPts val="0"/>
              </a:spcAft>
              <a:buSzPts val="2200"/>
              <a:buAutoNum type="alphaUcPeriod"/>
            </a:pPr>
            <a:r>
              <a:rPr lang="en" sz="2200"/>
              <a:t>Controlling visibility</a:t>
            </a:r>
            <a:endParaRPr sz="22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pic>
        <p:nvPicPr>
          <p:cNvPr id="1406" name="Google Shape;1406;p194"/>
          <p:cNvPicPr preferRelativeResize="0"/>
          <p:nvPr/>
        </p:nvPicPr>
        <p:blipFill rotWithShape="1">
          <a:blip r:embed="rId3">
            <a:alphaModFix/>
          </a:blip>
          <a:srcRect b="0" l="0" r="0" t="10185"/>
          <a:stretch/>
        </p:blipFill>
        <p:spPr>
          <a:xfrm>
            <a:off x="423175" y="152400"/>
            <a:ext cx="3188400" cy="2505799"/>
          </a:xfrm>
          <a:prstGeom prst="rect">
            <a:avLst/>
          </a:prstGeom>
          <a:noFill/>
          <a:ln>
            <a:noFill/>
          </a:ln>
        </p:spPr>
      </p:pic>
      <p:pic>
        <p:nvPicPr>
          <p:cNvPr id="1407" name="Google Shape;1407;p194"/>
          <p:cNvPicPr preferRelativeResize="0"/>
          <p:nvPr/>
        </p:nvPicPr>
        <p:blipFill rotWithShape="1">
          <a:blip r:embed="rId4">
            <a:alphaModFix/>
          </a:blip>
          <a:srcRect b="0" l="0" r="0" t="7817"/>
          <a:stretch/>
        </p:blipFill>
        <p:spPr>
          <a:xfrm>
            <a:off x="438150" y="2724150"/>
            <a:ext cx="3127999" cy="2571750"/>
          </a:xfrm>
          <a:prstGeom prst="rect">
            <a:avLst/>
          </a:prstGeom>
          <a:noFill/>
          <a:ln>
            <a:noFill/>
          </a:ln>
        </p:spPr>
      </p:pic>
      <p:pic>
        <p:nvPicPr>
          <p:cNvPr id="1408" name="Google Shape;1408;p194"/>
          <p:cNvPicPr preferRelativeResize="0"/>
          <p:nvPr/>
        </p:nvPicPr>
        <p:blipFill>
          <a:blip r:embed="rId5">
            <a:alphaModFix/>
          </a:blip>
          <a:stretch>
            <a:fillRect/>
          </a:stretch>
        </p:blipFill>
        <p:spPr>
          <a:xfrm>
            <a:off x="4290075" y="421226"/>
            <a:ext cx="4179575" cy="413552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95"/>
          <p:cNvSpPr txBox="1"/>
          <p:nvPr>
            <p:ph type="title"/>
          </p:nvPr>
        </p:nvSpPr>
        <p:spPr>
          <a:xfrm>
            <a:off x="311700" y="6549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Composition</a:t>
            </a:r>
            <a:endParaRPr/>
          </a:p>
        </p:txBody>
      </p:sp>
      <p:sp>
        <p:nvSpPr>
          <p:cNvPr id="1414" name="Google Shape;1414;p195"/>
          <p:cNvSpPr txBox="1"/>
          <p:nvPr>
            <p:ph idx="1" type="body"/>
          </p:nvPr>
        </p:nvSpPr>
        <p:spPr>
          <a:xfrm>
            <a:off x="311700" y="1266325"/>
            <a:ext cx="8520600" cy="148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represents </a:t>
            </a:r>
            <a:r>
              <a:rPr b="1" lang="en">
                <a:solidFill>
                  <a:srgbClr val="FF0000"/>
                </a:solidFill>
              </a:rPr>
              <a:t>part-of</a:t>
            </a:r>
            <a:r>
              <a:rPr lang="en"/>
              <a:t> relationship.</a:t>
            </a:r>
            <a:endParaRPr/>
          </a:p>
          <a:p>
            <a:pPr indent="-342900" lvl="0" marL="457200" rtl="0" algn="l">
              <a:spcBef>
                <a:spcPts val="0"/>
              </a:spcBef>
              <a:spcAft>
                <a:spcPts val="0"/>
              </a:spcAft>
              <a:buSzPts val="1800"/>
              <a:buChar char="●"/>
            </a:pPr>
            <a:r>
              <a:rPr lang="en"/>
              <a:t>In composition, both the entities are dependent on each other.</a:t>
            </a:r>
            <a:endParaRPr/>
          </a:p>
          <a:p>
            <a:pPr indent="-342900" lvl="0" marL="457200" rtl="0" algn="l">
              <a:spcBef>
                <a:spcPts val="0"/>
              </a:spcBef>
              <a:spcAft>
                <a:spcPts val="0"/>
              </a:spcAft>
              <a:buSzPts val="1800"/>
              <a:buChar char="●"/>
            </a:pPr>
            <a:r>
              <a:rPr b="1" lang="en"/>
              <a:t>When there is a composition between two entities, the composed object cannot exist without the other entity</a:t>
            </a:r>
            <a:r>
              <a:rPr lang="en"/>
              <a:t>.</a:t>
            </a:r>
            <a:endParaRPr/>
          </a:p>
          <a:p>
            <a:pPr indent="0" lvl="0" marL="0" rtl="0" algn="l">
              <a:spcBef>
                <a:spcPts val="1600"/>
              </a:spcBef>
              <a:spcAft>
                <a:spcPts val="1600"/>
              </a:spcAft>
              <a:buNone/>
            </a:pPr>
            <a:r>
              <a:t/>
            </a:r>
            <a:endParaRPr/>
          </a:p>
        </p:txBody>
      </p:sp>
      <p:sp>
        <p:nvSpPr>
          <p:cNvPr id="1415" name="Google Shape;1415;p195"/>
          <p:cNvSpPr txBox="1"/>
          <p:nvPr>
            <p:ph type="title"/>
          </p:nvPr>
        </p:nvSpPr>
        <p:spPr>
          <a:xfrm>
            <a:off x="377638"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 Using Aggregation and Composition</a:t>
            </a:r>
            <a:endParaRPr/>
          </a:p>
          <a:p>
            <a:pPr indent="0" lvl="0" marL="0" rtl="0" algn="l">
              <a:spcBef>
                <a:spcPts val="0"/>
              </a:spcBef>
              <a:spcAft>
                <a:spcPts val="0"/>
              </a:spcAft>
              <a:buNone/>
            </a:pPr>
            <a:r>
              <a:t/>
            </a:r>
            <a:endParaRPr/>
          </a:p>
        </p:txBody>
      </p:sp>
      <p:pic>
        <p:nvPicPr>
          <p:cNvPr id="1416" name="Google Shape;1416;p195"/>
          <p:cNvPicPr preferRelativeResize="0"/>
          <p:nvPr/>
        </p:nvPicPr>
        <p:blipFill>
          <a:blip r:embed="rId3">
            <a:alphaModFix/>
          </a:blip>
          <a:stretch>
            <a:fillRect/>
          </a:stretch>
        </p:blipFill>
        <p:spPr>
          <a:xfrm>
            <a:off x="1528600" y="2629900"/>
            <a:ext cx="2985050" cy="2283025"/>
          </a:xfrm>
          <a:prstGeom prst="rect">
            <a:avLst/>
          </a:prstGeom>
          <a:noFill/>
          <a:ln>
            <a:noFill/>
          </a:ln>
        </p:spPr>
      </p:pic>
      <p:sp>
        <p:nvSpPr>
          <p:cNvPr id="1417" name="Google Shape;1417;p195"/>
          <p:cNvSpPr txBox="1"/>
          <p:nvPr/>
        </p:nvSpPr>
        <p:spPr>
          <a:xfrm>
            <a:off x="4759379" y="3727425"/>
            <a:ext cx="29268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**if document is deleted, page also deleted**</a:t>
            </a:r>
            <a:endParaRPr b="1" sz="1800">
              <a:solidFill>
                <a:srgbClr val="FF0000"/>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196"/>
          <p:cNvSpPr txBox="1"/>
          <p:nvPr>
            <p:ph type="title"/>
          </p:nvPr>
        </p:nvSpPr>
        <p:spPr>
          <a:xfrm>
            <a:off x="311700" y="707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Composition Example </a:t>
            </a:r>
            <a:endParaRPr/>
          </a:p>
        </p:txBody>
      </p:sp>
      <p:sp>
        <p:nvSpPr>
          <p:cNvPr id="1423" name="Google Shape;1423;p19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24" name="Google Shape;1424;p196"/>
          <p:cNvPicPr preferRelativeResize="0"/>
          <p:nvPr/>
        </p:nvPicPr>
        <p:blipFill>
          <a:blip r:embed="rId3">
            <a:alphaModFix/>
          </a:blip>
          <a:stretch>
            <a:fillRect/>
          </a:stretch>
        </p:blipFill>
        <p:spPr>
          <a:xfrm>
            <a:off x="184375" y="1152425"/>
            <a:ext cx="3864174" cy="3656524"/>
          </a:xfrm>
          <a:prstGeom prst="rect">
            <a:avLst/>
          </a:prstGeom>
          <a:noFill/>
          <a:ln>
            <a:noFill/>
          </a:ln>
        </p:spPr>
      </p:pic>
      <p:pic>
        <p:nvPicPr>
          <p:cNvPr id="1425" name="Google Shape;1425;p196"/>
          <p:cNvPicPr preferRelativeResize="0"/>
          <p:nvPr/>
        </p:nvPicPr>
        <p:blipFill>
          <a:blip r:embed="rId4">
            <a:alphaModFix/>
          </a:blip>
          <a:stretch>
            <a:fillRect/>
          </a:stretch>
        </p:blipFill>
        <p:spPr>
          <a:xfrm>
            <a:off x="4632925" y="1209375"/>
            <a:ext cx="3802578" cy="3542624"/>
          </a:xfrm>
          <a:prstGeom prst="rect">
            <a:avLst/>
          </a:prstGeom>
          <a:noFill/>
          <a:ln>
            <a:noFill/>
          </a:ln>
        </p:spPr>
      </p:pic>
      <p:sp>
        <p:nvSpPr>
          <p:cNvPr id="1426" name="Google Shape;1426;p196"/>
          <p:cNvSpPr txBox="1"/>
          <p:nvPr>
            <p:ph type="title"/>
          </p:nvPr>
        </p:nvSpPr>
        <p:spPr>
          <a:xfrm>
            <a:off x="377638"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 Using Aggregation and Composition</a:t>
            </a:r>
            <a:endParaRPr/>
          </a:p>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Google Shape;1431;p197"/>
          <p:cNvSpPr txBox="1"/>
          <p:nvPr>
            <p:ph type="title"/>
          </p:nvPr>
        </p:nvSpPr>
        <p:spPr>
          <a:xfrm>
            <a:off x="377650" y="6266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vs Composition</a:t>
            </a:r>
            <a:endParaRPr/>
          </a:p>
        </p:txBody>
      </p:sp>
      <p:pic>
        <p:nvPicPr>
          <p:cNvPr id="1432" name="Google Shape;1432;p197"/>
          <p:cNvPicPr preferRelativeResize="0"/>
          <p:nvPr/>
        </p:nvPicPr>
        <p:blipFill>
          <a:blip r:embed="rId3">
            <a:alphaModFix/>
          </a:blip>
          <a:stretch>
            <a:fillRect/>
          </a:stretch>
        </p:blipFill>
        <p:spPr>
          <a:xfrm>
            <a:off x="2185500" y="1334075"/>
            <a:ext cx="4773000" cy="3589850"/>
          </a:xfrm>
          <a:prstGeom prst="rect">
            <a:avLst/>
          </a:prstGeom>
          <a:noFill/>
          <a:ln>
            <a:noFill/>
          </a:ln>
        </p:spPr>
      </p:pic>
      <p:sp>
        <p:nvSpPr>
          <p:cNvPr id="1433" name="Google Shape;1433;p197"/>
          <p:cNvSpPr txBox="1"/>
          <p:nvPr>
            <p:ph type="title"/>
          </p:nvPr>
        </p:nvSpPr>
        <p:spPr>
          <a:xfrm>
            <a:off x="377638"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 Using Aggregation and Composition</a:t>
            </a:r>
            <a:endParaRPr/>
          </a:p>
          <a:p>
            <a:pPr indent="0" lvl="0" marL="0" rtl="0" algn="l">
              <a:spcBef>
                <a:spcPts val="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198"/>
          <p:cNvSpPr txBox="1"/>
          <p:nvPr>
            <p:ph type="title"/>
          </p:nvPr>
        </p:nvSpPr>
        <p:spPr>
          <a:xfrm>
            <a:off x="311700" y="748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vs Composition</a:t>
            </a:r>
            <a:endParaRPr/>
          </a:p>
        </p:txBody>
      </p:sp>
      <p:sp>
        <p:nvSpPr>
          <p:cNvPr id="1439" name="Google Shape;1439;p198"/>
          <p:cNvSpPr txBox="1"/>
          <p:nvPr>
            <p:ph idx="1" type="body"/>
          </p:nvPr>
        </p:nvSpPr>
        <p:spPr>
          <a:xfrm>
            <a:off x="311700" y="156957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Dependency: Aggregation implies a relationship where the child can exist independently of the parent. For example, Bank and Employee, delete the Bank and the Employee still exist. whereas Composition implies a relationship where the child cannot exist independent of the parent. Example: Human and heart, heart don’t exist separate to a Human</a:t>
            </a:r>
            <a:endParaRPr/>
          </a:p>
          <a:p>
            <a:pPr indent="-342900" lvl="0" marL="457200" rtl="0" algn="l">
              <a:spcBef>
                <a:spcPts val="0"/>
              </a:spcBef>
              <a:spcAft>
                <a:spcPts val="0"/>
              </a:spcAft>
              <a:buSzPts val="1800"/>
              <a:buChar char="●"/>
            </a:pPr>
            <a:r>
              <a:rPr lang="en"/>
              <a:t>Type of Relationship: </a:t>
            </a:r>
            <a:r>
              <a:rPr b="1" lang="en"/>
              <a:t>Aggregation</a:t>
            </a:r>
            <a:r>
              <a:rPr lang="en"/>
              <a:t> relation is </a:t>
            </a:r>
            <a:r>
              <a:rPr lang="en" u="sng"/>
              <a:t>“has-a”</a:t>
            </a:r>
            <a:r>
              <a:rPr lang="en"/>
              <a:t> and </a:t>
            </a:r>
            <a:r>
              <a:rPr b="1" lang="en"/>
              <a:t>Composition</a:t>
            </a:r>
            <a:r>
              <a:rPr lang="en"/>
              <a:t> is “</a:t>
            </a:r>
            <a:r>
              <a:rPr lang="en" u="sng"/>
              <a:t>part-of”</a:t>
            </a:r>
            <a:r>
              <a:rPr lang="en"/>
              <a:t> relation.</a:t>
            </a:r>
            <a:endParaRPr/>
          </a:p>
          <a:p>
            <a:pPr indent="-342900" lvl="0" marL="457200" rtl="0" algn="l">
              <a:spcBef>
                <a:spcPts val="0"/>
              </a:spcBef>
              <a:spcAft>
                <a:spcPts val="0"/>
              </a:spcAft>
              <a:buSzPts val="1800"/>
              <a:buChar char="●"/>
            </a:pPr>
            <a:r>
              <a:rPr lang="en"/>
              <a:t>Type of association: </a:t>
            </a:r>
            <a:r>
              <a:rPr b="1" lang="en"/>
              <a:t>Composition is a strong Association </a:t>
            </a:r>
            <a:r>
              <a:rPr lang="en"/>
              <a:t>whereas </a:t>
            </a:r>
            <a:r>
              <a:rPr b="1" lang="en"/>
              <a:t>Aggregation is a weak Association</a:t>
            </a:r>
            <a:r>
              <a:rPr lang="en"/>
              <a:t>.</a:t>
            </a:r>
            <a:endParaRPr/>
          </a:p>
        </p:txBody>
      </p:sp>
      <p:sp>
        <p:nvSpPr>
          <p:cNvPr id="1440" name="Google Shape;1440;p198"/>
          <p:cNvSpPr txBox="1"/>
          <p:nvPr>
            <p:ph type="title"/>
          </p:nvPr>
        </p:nvSpPr>
        <p:spPr>
          <a:xfrm>
            <a:off x="377638"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 Using Aggregation and Composition</a:t>
            </a:r>
            <a:endParaRPr/>
          </a:p>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pic>
        <p:nvPicPr>
          <p:cNvPr id="1445" name="Google Shape;1445;p199"/>
          <p:cNvPicPr preferRelativeResize="0"/>
          <p:nvPr/>
        </p:nvPicPr>
        <p:blipFill>
          <a:blip r:embed="rId3">
            <a:alphaModFix/>
          </a:blip>
          <a:stretch>
            <a:fillRect/>
          </a:stretch>
        </p:blipFill>
        <p:spPr>
          <a:xfrm>
            <a:off x="0" y="1376825"/>
            <a:ext cx="5149824" cy="2389851"/>
          </a:xfrm>
          <a:prstGeom prst="rect">
            <a:avLst/>
          </a:prstGeom>
          <a:noFill/>
          <a:ln>
            <a:noFill/>
          </a:ln>
        </p:spPr>
      </p:pic>
      <p:pic>
        <p:nvPicPr>
          <p:cNvPr id="1446" name="Google Shape;1446;p199"/>
          <p:cNvPicPr preferRelativeResize="0"/>
          <p:nvPr/>
        </p:nvPicPr>
        <p:blipFill>
          <a:blip r:embed="rId4">
            <a:alphaModFix/>
          </a:blip>
          <a:stretch>
            <a:fillRect/>
          </a:stretch>
        </p:blipFill>
        <p:spPr>
          <a:xfrm>
            <a:off x="5149825" y="877549"/>
            <a:ext cx="3900100" cy="3642549"/>
          </a:xfrm>
          <a:prstGeom prst="rect">
            <a:avLst/>
          </a:prstGeom>
          <a:noFill/>
          <a:ln>
            <a:noFill/>
          </a:ln>
        </p:spPr>
      </p:pic>
      <p:sp>
        <p:nvSpPr>
          <p:cNvPr id="1447" name="Google Shape;1447;p199"/>
          <p:cNvSpPr txBox="1"/>
          <p:nvPr>
            <p:ph type="title"/>
          </p:nvPr>
        </p:nvSpPr>
        <p:spPr>
          <a:xfrm>
            <a:off x="377638"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 Using Aggregation and Composition</a:t>
            </a:r>
            <a:endParaRPr/>
          </a:p>
          <a:p>
            <a:pPr indent="0" lvl="0" marL="0" rtl="0" algn="l">
              <a:spcBef>
                <a:spcPts val="0"/>
              </a:spcBef>
              <a:spcAft>
                <a:spcPts val="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200"/>
          <p:cNvSpPr txBox="1"/>
          <p:nvPr>
            <p:ph type="title"/>
          </p:nvPr>
        </p:nvSpPr>
        <p:spPr>
          <a:xfrm>
            <a:off x="286350" y="16017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 Inheritance and Composition</a:t>
            </a:r>
            <a:endParaRPr/>
          </a:p>
        </p:txBody>
      </p:sp>
      <p:sp>
        <p:nvSpPr>
          <p:cNvPr id="1453" name="Google Shape;1453;p200"/>
          <p:cNvSpPr txBox="1"/>
          <p:nvPr/>
        </p:nvSpPr>
        <p:spPr>
          <a:xfrm>
            <a:off x="376350" y="962225"/>
            <a:ext cx="8391300" cy="27762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Font typeface="Open Sans"/>
              <a:buAutoNum type="arabicPeriod"/>
            </a:pPr>
            <a:r>
              <a:rPr lang="en" sz="3000">
                <a:latin typeface="Open Sans"/>
                <a:ea typeface="Open Sans"/>
                <a:cs typeface="Open Sans"/>
                <a:sym typeface="Open Sans"/>
              </a:rPr>
              <a:t>Identifying inheritance situations</a:t>
            </a:r>
            <a:endParaRPr sz="3000">
              <a:latin typeface="Open Sans"/>
              <a:ea typeface="Open Sans"/>
              <a:cs typeface="Open Sans"/>
              <a:sym typeface="Open Sans"/>
            </a:endParaRPr>
          </a:p>
          <a:p>
            <a:pPr indent="-419100" lvl="0" marL="457200" rtl="0" algn="l">
              <a:spcBef>
                <a:spcPts val="0"/>
              </a:spcBef>
              <a:spcAft>
                <a:spcPts val="0"/>
              </a:spcAft>
              <a:buSzPts val="3000"/>
              <a:buFont typeface="Open Sans"/>
              <a:buAutoNum type="arabicPeriod"/>
            </a:pPr>
            <a:r>
              <a:rPr lang="en" sz="3000">
                <a:latin typeface="Open Sans"/>
                <a:ea typeface="Open Sans"/>
                <a:cs typeface="Open Sans"/>
                <a:sym typeface="Open Sans"/>
              </a:rPr>
              <a:t>Using inheritance</a:t>
            </a:r>
            <a:endParaRPr sz="3000">
              <a:latin typeface="Open Sans"/>
              <a:ea typeface="Open Sans"/>
              <a:cs typeface="Open Sans"/>
              <a:sym typeface="Open Sans"/>
            </a:endParaRPr>
          </a:p>
          <a:p>
            <a:pPr indent="-419100" lvl="0" marL="457200" rtl="0" algn="l">
              <a:spcBef>
                <a:spcPts val="0"/>
              </a:spcBef>
              <a:spcAft>
                <a:spcPts val="0"/>
              </a:spcAft>
              <a:buSzPts val="3000"/>
              <a:buFont typeface="Open Sans"/>
              <a:buAutoNum type="arabicPeriod"/>
            </a:pPr>
            <a:r>
              <a:rPr lang="en" sz="3000">
                <a:latin typeface="Open Sans"/>
                <a:ea typeface="Open Sans"/>
                <a:cs typeface="Open Sans"/>
                <a:sym typeface="Open Sans"/>
              </a:rPr>
              <a:t>Using abstract classes</a:t>
            </a:r>
            <a:endParaRPr sz="3000">
              <a:latin typeface="Open Sans"/>
              <a:ea typeface="Open Sans"/>
              <a:cs typeface="Open Sans"/>
              <a:sym typeface="Open Sans"/>
            </a:endParaRPr>
          </a:p>
          <a:p>
            <a:pPr indent="-419100" lvl="0" marL="457200" rtl="0" algn="l">
              <a:spcBef>
                <a:spcPts val="0"/>
              </a:spcBef>
              <a:spcAft>
                <a:spcPts val="0"/>
              </a:spcAft>
              <a:buSzPts val="3000"/>
              <a:buFont typeface="Open Sans"/>
              <a:buAutoNum type="arabicPeriod"/>
            </a:pPr>
            <a:r>
              <a:rPr lang="en" sz="3000">
                <a:latin typeface="Open Sans"/>
                <a:ea typeface="Open Sans"/>
                <a:cs typeface="Open Sans"/>
                <a:sym typeface="Open Sans"/>
              </a:rPr>
              <a:t>Using interfaces</a:t>
            </a:r>
            <a:endParaRPr sz="3000">
              <a:latin typeface="Open Sans"/>
              <a:ea typeface="Open Sans"/>
              <a:cs typeface="Open Sans"/>
              <a:sym typeface="Open Sans"/>
            </a:endParaRPr>
          </a:p>
          <a:p>
            <a:pPr indent="-419100" lvl="0" marL="457200" rtl="0" algn="l">
              <a:spcBef>
                <a:spcPts val="0"/>
              </a:spcBef>
              <a:spcAft>
                <a:spcPts val="0"/>
              </a:spcAft>
              <a:buSzPts val="3000"/>
              <a:buFont typeface="Open Sans"/>
              <a:buAutoNum type="arabicPeriod"/>
            </a:pPr>
            <a:r>
              <a:rPr lang="en" sz="3000">
                <a:latin typeface="Open Sans"/>
                <a:ea typeface="Open Sans"/>
                <a:cs typeface="Open Sans"/>
                <a:sym typeface="Open Sans"/>
              </a:rPr>
              <a:t>Using aggregation and composition</a:t>
            </a:r>
            <a:endParaRPr sz="3000">
              <a:latin typeface="Open Sans"/>
              <a:ea typeface="Open Sans"/>
              <a:cs typeface="Open Sans"/>
              <a:sym typeface="Open Sans"/>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201"/>
          <p:cNvSpPr txBox="1"/>
          <p:nvPr>
            <p:ph type="title"/>
          </p:nvPr>
        </p:nvSpPr>
        <p:spPr>
          <a:xfrm>
            <a:off x="286350" y="21997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 </a:t>
            </a:r>
            <a:r>
              <a:rPr lang="en"/>
              <a:t>Advanced concepts</a:t>
            </a:r>
            <a:endParaRPr/>
          </a:p>
        </p:txBody>
      </p:sp>
      <p:sp>
        <p:nvSpPr>
          <p:cNvPr id="1459" name="Google Shape;1459;p201"/>
          <p:cNvSpPr txBox="1"/>
          <p:nvPr/>
        </p:nvSpPr>
        <p:spPr>
          <a:xfrm>
            <a:off x="376350" y="962225"/>
            <a:ext cx="8391300" cy="16095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Creating sequence diagrams</a:t>
            </a:r>
            <a:endParaRPr sz="3000"/>
          </a:p>
          <a:p>
            <a:pPr indent="-419100" lvl="0" marL="457200" rtl="0" algn="l">
              <a:spcBef>
                <a:spcPts val="0"/>
              </a:spcBef>
              <a:spcAft>
                <a:spcPts val="0"/>
              </a:spcAft>
              <a:buSzPts val="3000"/>
              <a:buAutoNum type="arabicPeriod"/>
            </a:pPr>
            <a:r>
              <a:rPr lang="en" sz="3000"/>
              <a:t>Working with advanced UML diagrams</a:t>
            </a:r>
            <a:endParaRPr sz="3000"/>
          </a:p>
          <a:p>
            <a:pPr indent="-419100" lvl="0" marL="457200" rtl="0" algn="l">
              <a:spcBef>
                <a:spcPts val="0"/>
              </a:spcBef>
              <a:spcAft>
                <a:spcPts val="0"/>
              </a:spcAft>
              <a:buSzPts val="3000"/>
              <a:buAutoNum type="arabicPeriod"/>
            </a:pPr>
            <a:r>
              <a:rPr lang="en" sz="3000"/>
              <a:t>Using UML tools</a:t>
            </a:r>
            <a:endParaRPr sz="3000"/>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Google Shape;1464;p202"/>
          <p:cNvSpPr txBox="1"/>
          <p:nvPr>
            <p:ph type="title"/>
          </p:nvPr>
        </p:nvSpPr>
        <p:spPr>
          <a:xfrm>
            <a:off x="311700" y="18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7.1 Creating Sequence Diagram </a:t>
            </a:r>
            <a:endParaRPr/>
          </a:p>
        </p:txBody>
      </p:sp>
      <p:sp>
        <p:nvSpPr>
          <p:cNvPr id="1465" name="Google Shape;1465;p202"/>
          <p:cNvSpPr txBox="1"/>
          <p:nvPr>
            <p:ph idx="1" type="body"/>
          </p:nvPr>
        </p:nvSpPr>
        <p:spPr>
          <a:xfrm>
            <a:off x="311700" y="1187425"/>
            <a:ext cx="8520600" cy="25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They are great at representing things like the overview of the classes in your application and seeing Inheritance and Composition or the actors in a system.</a:t>
            </a:r>
            <a:endParaRPr sz="2400"/>
          </a:p>
          <a:p>
            <a:pPr indent="0" lvl="0" marL="0" rtl="0" algn="l">
              <a:spcBef>
                <a:spcPts val="1600"/>
              </a:spcBef>
              <a:spcAft>
                <a:spcPts val="1600"/>
              </a:spcAft>
              <a:buNone/>
            </a:pPr>
            <a:r>
              <a:rPr lang="en" sz="2400"/>
              <a:t>Example of static diagram : USECASE diagram, CLASS diagram</a:t>
            </a:r>
            <a:endParaRPr sz="24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9" name="Shape 1469"/>
        <p:cNvGrpSpPr/>
        <p:nvPr/>
      </p:nvGrpSpPr>
      <p:grpSpPr>
        <a:xfrm>
          <a:off x="0" y="0"/>
          <a:ext cx="0" cy="0"/>
          <a:chOff x="0" y="0"/>
          <a:chExt cx="0" cy="0"/>
        </a:xfrm>
      </p:grpSpPr>
      <p:pic>
        <p:nvPicPr>
          <p:cNvPr id="1470" name="Google Shape;1470;p203"/>
          <p:cNvPicPr preferRelativeResize="0"/>
          <p:nvPr/>
        </p:nvPicPr>
        <p:blipFill>
          <a:blip r:embed="rId3">
            <a:alphaModFix/>
          </a:blip>
          <a:stretch>
            <a:fillRect/>
          </a:stretch>
        </p:blipFill>
        <p:spPr>
          <a:xfrm>
            <a:off x="311700" y="1349050"/>
            <a:ext cx="4514675" cy="3581550"/>
          </a:xfrm>
          <a:prstGeom prst="rect">
            <a:avLst/>
          </a:prstGeom>
          <a:noFill/>
          <a:ln>
            <a:noFill/>
          </a:ln>
        </p:spPr>
      </p:pic>
      <p:sp>
        <p:nvSpPr>
          <p:cNvPr id="1471" name="Google Shape;1471;p203"/>
          <p:cNvSpPr txBox="1"/>
          <p:nvPr>
            <p:ph type="title"/>
          </p:nvPr>
        </p:nvSpPr>
        <p:spPr>
          <a:xfrm>
            <a:off x="311700" y="559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sp>
        <p:nvSpPr>
          <p:cNvPr id="1472" name="Google Shape;1472;p203"/>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7.1 Creating Sequence Diagram </a:t>
            </a:r>
            <a:endParaRPr/>
          </a:p>
        </p:txBody>
      </p:sp>
      <p:sp>
        <p:nvSpPr>
          <p:cNvPr id="1473" name="Google Shape;1473;p203"/>
          <p:cNvSpPr txBox="1"/>
          <p:nvPr/>
        </p:nvSpPr>
        <p:spPr>
          <a:xfrm>
            <a:off x="5027625" y="2129550"/>
            <a:ext cx="2926800" cy="17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**Great representing things like the overview of classes, seeing inheritance and composition, or actors**</a:t>
            </a:r>
            <a:endParaRPr b="1" sz="180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311700" y="134800"/>
            <a:ext cx="85206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Quiz12: An interface contains ____ that have no functionality </a:t>
            </a:r>
            <a:endParaRPr sz="3000"/>
          </a:p>
        </p:txBody>
      </p:sp>
      <p:sp>
        <p:nvSpPr>
          <p:cNvPr id="239" name="Google Shape;239;p42"/>
          <p:cNvSpPr txBox="1"/>
          <p:nvPr/>
        </p:nvSpPr>
        <p:spPr>
          <a:xfrm>
            <a:off x="409425" y="1025250"/>
            <a:ext cx="5980500" cy="19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a:p>
            <a:pPr indent="-368300" lvl="0" marL="457200" rtl="0" algn="l">
              <a:spcBef>
                <a:spcPts val="0"/>
              </a:spcBef>
              <a:spcAft>
                <a:spcPts val="0"/>
              </a:spcAft>
              <a:buSzPts val="2200"/>
              <a:buAutoNum type="alphaUcPeriod"/>
            </a:pPr>
            <a:r>
              <a:rPr lang="en" sz="2200"/>
              <a:t>Relationship	</a:t>
            </a:r>
            <a:endParaRPr sz="2200"/>
          </a:p>
          <a:p>
            <a:pPr indent="-368300" lvl="0" marL="457200" rtl="0" algn="l">
              <a:spcBef>
                <a:spcPts val="0"/>
              </a:spcBef>
              <a:spcAft>
                <a:spcPts val="0"/>
              </a:spcAft>
              <a:buSzPts val="2200"/>
              <a:buAutoNum type="alphaUcPeriod"/>
            </a:pPr>
            <a:r>
              <a:rPr lang="en" sz="2200"/>
              <a:t>Strings</a:t>
            </a:r>
            <a:endParaRPr sz="2200"/>
          </a:p>
          <a:p>
            <a:pPr indent="-368300" lvl="0" marL="457200" rtl="0" algn="l">
              <a:spcBef>
                <a:spcPts val="0"/>
              </a:spcBef>
              <a:spcAft>
                <a:spcPts val="0"/>
              </a:spcAft>
              <a:buSzPts val="2200"/>
              <a:buAutoNum type="alphaUcPeriod"/>
            </a:pPr>
            <a:r>
              <a:rPr lang="en" sz="2200"/>
              <a:t>Method signatures</a:t>
            </a:r>
            <a:endParaRPr sz="2200"/>
          </a:p>
          <a:p>
            <a:pPr indent="-368300" lvl="0" marL="457200" rtl="0" algn="l">
              <a:spcBef>
                <a:spcPts val="0"/>
              </a:spcBef>
              <a:spcAft>
                <a:spcPts val="0"/>
              </a:spcAft>
              <a:buSzPts val="2200"/>
              <a:buAutoNum type="alphaUcPeriod"/>
            </a:pPr>
            <a:r>
              <a:rPr lang="en" sz="2200"/>
              <a:t>Attributes</a:t>
            </a:r>
            <a:endParaRPr sz="22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sp>
        <p:nvSpPr>
          <p:cNvPr id="1478" name="Google Shape;1478;p204"/>
          <p:cNvSpPr txBox="1"/>
          <p:nvPr>
            <p:ph type="title"/>
          </p:nvPr>
        </p:nvSpPr>
        <p:spPr>
          <a:xfrm>
            <a:off x="623400" y="5499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pic>
        <p:nvPicPr>
          <p:cNvPr id="1479" name="Google Shape;1479;p204"/>
          <p:cNvPicPr preferRelativeResize="0"/>
          <p:nvPr/>
        </p:nvPicPr>
        <p:blipFill>
          <a:blip r:embed="rId3">
            <a:alphaModFix/>
          </a:blip>
          <a:stretch>
            <a:fillRect/>
          </a:stretch>
        </p:blipFill>
        <p:spPr>
          <a:xfrm>
            <a:off x="311707" y="1257375"/>
            <a:ext cx="6417193" cy="3737475"/>
          </a:xfrm>
          <a:prstGeom prst="rect">
            <a:avLst/>
          </a:prstGeom>
          <a:noFill/>
          <a:ln>
            <a:noFill/>
          </a:ln>
        </p:spPr>
      </p:pic>
      <p:sp>
        <p:nvSpPr>
          <p:cNvPr id="1480" name="Google Shape;1480;p204"/>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7.1 Creating Sequence Diagram </a:t>
            </a:r>
            <a:endParaRPr/>
          </a:p>
        </p:txBody>
      </p:sp>
      <p:sp>
        <p:nvSpPr>
          <p:cNvPr id="1481" name="Google Shape;1481;p204"/>
          <p:cNvSpPr txBox="1"/>
          <p:nvPr/>
        </p:nvSpPr>
        <p:spPr>
          <a:xfrm>
            <a:off x="5715750" y="707400"/>
            <a:ext cx="2926800" cy="17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**Great representing things like the overview of classes, seeing inheritance and composition, or actors**</a:t>
            </a:r>
            <a:endParaRPr b="1" sz="1800">
              <a:solidFill>
                <a:srgbClr val="FF0000"/>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205"/>
          <p:cNvSpPr txBox="1"/>
          <p:nvPr>
            <p:ph type="title"/>
          </p:nvPr>
        </p:nvSpPr>
        <p:spPr>
          <a:xfrm>
            <a:off x="311700" y="6433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sequence diagrams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7" name="Google Shape;1487;p20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a:t>
            </a:r>
            <a:endParaRPr/>
          </a:p>
          <a:p>
            <a:pPr indent="-342900" lvl="0" marL="457200" rtl="0" algn="l">
              <a:spcBef>
                <a:spcPts val="1600"/>
              </a:spcBef>
              <a:spcAft>
                <a:spcPts val="0"/>
              </a:spcAft>
              <a:buSzPts val="1800"/>
              <a:buChar char="-"/>
            </a:pPr>
            <a:r>
              <a:rPr lang="en"/>
              <a:t>How different object change?</a:t>
            </a:r>
            <a:endParaRPr/>
          </a:p>
          <a:p>
            <a:pPr indent="-342900" lvl="0" marL="457200" rtl="0" algn="l">
              <a:spcBef>
                <a:spcPts val="0"/>
              </a:spcBef>
              <a:spcAft>
                <a:spcPts val="0"/>
              </a:spcAft>
              <a:buSzPts val="1800"/>
              <a:buChar char="-"/>
            </a:pPr>
            <a:r>
              <a:rPr lang="en"/>
              <a:t>How they communicate with each other?</a:t>
            </a:r>
            <a:endParaRPr/>
          </a:p>
        </p:txBody>
      </p:sp>
      <p:pic>
        <p:nvPicPr>
          <p:cNvPr id="1488" name="Google Shape;1488;p205"/>
          <p:cNvPicPr preferRelativeResize="0"/>
          <p:nvPr/>
        </p:nvPicPr>
        <p:blipFill>
          <a:blip r:embed="rId3">
            <a:alphaModFix/>
          </a:blip>
          <a:stretch>
            <a:fillRect/>
          </a:stretch>
        </p:blipFill>
        <p:spPr>
          <a:xfrm>
            <a:off x="197838" y="2781013"/>
            <a:ext cx="8748324" cy="991362"/>
          </a:xfrm>
          <a:prstGeom prst="rect">
            <a:avLst/>
          </a:prstGeom>
          <a:noFill/>
          <a:ln>
            <a:noFill/>
          </a:ln>
        </p:spPr>
      </p:pic>
      <p:sp>
        <p:nvSpPr>
          <p:cNvPr id="1489" name="Google Shape;1489;p205"/>
          <p:cNvSpPr txBox="1"/>
          <p:nvPr/>
        </p:nvSpPr>
        <p:spPr>
          <a:xfrm>
            <a:off x="926300" y="3772375"/>
            <a:ext cx="7020600" cy="8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a:t>
            </a:r>
            <a:r>
              <a:rPr lang="en">
                <a:latin typeface="Open Sans"/>
                <a:ea typeface="Open Sans"/>
                <a:cs typeface="Open Sans"/>
                <a:sym typeface="Open Sans"/>
              </a:rPr>
              <a:t>oxes at the top that represent the objects, the participants in this sequence.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If you do just want to use the class name it's good practice to keep the colon as in colon order. </a:t>
            </a:r>
            <a:endParaRPr>
              <a:latin typeface="Open Sans"/>
              <a:ea typeface="Open Sans"/>
              <a:cs typeface="Open Sans"/>
              <a:sym typeface="Open Sans"/>
            </a:endParaRPr>
          </a:p>
        </p:txBody>
      </p:sp>
      <p:sp>
        <p:nvSpPr>
          <p:cNvPr id="1490" name="Google Shape;1490;p205"/>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7.1 Creating Sequence Diagram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4" name="Shape 1494"/>
        <p:cNvGrpSpPr/>
        <p:nvPr/>
      </p:nvGrpSpPr>
      <p:grpSpPr>
        <a:xfrm>
          <a:off x="0" y="0"/>
          <a:ext cx="0" cy="0"/>
          <a:chOff x="0" y="0"/>
          <a:chExt cx="0" cy="0"/>
        </a:xfrm>
      </p:grpSpPr>
      <p:sp>
        <p:nvSpPr>
          <p:cNvPr id="1495" name="Google Shape;1495;p206"/>
          <p:cNvSpPr txBox="1"/>
          <p:nvPr>
            <p:ph type="title"/>
          </p:nvPr>
        </p:nvSpPr>
        <p:spPr>
          <a:xfrm>
            <a:off x="311700" y="5849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sequence diagrams</a:t>
            </a:r>
            <a:endParaRPr/>
          </a:p>
        </p:txBody>
      </p:sp>
      <p:sp>
        <p:nvSpPr>
          <p:cNvPr id="1496" name="Google Shape;1496;p206"/>
          <p:cNvSpPr txBox="1"/>
          <p:nvPr>
            <p:ph idx="1" type="body"/>
          </p:nvPr>
        </p:nvSpPr>
        <p:spPr>
          <a:xfrm>
            <a:off x="311700" y="2334000"/>
            <a:ext cx="3684600" cy="136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D</a:t>
            </a:r>
            <a:r>
              <a:rPr b="1" lang="en"/>
              <a:t>otted lines</a:t>
            </a:r>
            <a:r>
              <a:rPr lang="en"/>
              <a:t>, these represent lifelines, the timeline of these objects.</a:t>
            </a:r>
            <a:endParaRPr/>
          </a:p>
        </p:txBody>
      </p:sp>
      <p:pic>
        <p:nvPicPr>
          <p:cNvPr id="1497" name="Google Shape;1497;p206"/>
          <p:cNvPicPr preferRelativeResize="0"/>
          <p:nvPr/>
        </p:nvPicPr>
        <p:blipFill>
          <a:blip r:embed="rId3">
            <a:alphaModFix/>
          </a:blip>
          <a:stretch>
            <a:fillRect/>
          </a:stretch>
        </p:blipFill>
        <p:spPr>
          <a:xfrm>
            <a:off x="3996300" y="1152425"/>
            <a:ext cx="5147699" cy="3729650"/>
          </a:xfrm>
          <a:prstGeom prst="rect">
            <a:avLst/>
          </a:prstGeom>
          <a:noFill/>
          <a:ln>
            <a:noFill/>
          </a:ln>
        </p:spPr>
      </p:pic>
      <p:sp>
        <p:nvSpPr>
          <p:cNvPr id="1498" name="Google Shape;1498;p206"/>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7.1 Creating Sequence Diagram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pic>
        <p:nvPicPr>
          <p:cNvPr id="1503" name="Google Shape;1503;p207"/>
          <p:cNvPicPr preferRelativeResize="0"/>
          <p:nvPr/>
        </p:nvPicPr>
        <p:blipFill>
          <a:blip r:embed="rId3">
            <a:alphaModFix/>
          </a:blip>
          <a:stretch>
            <a:fillRect/>
          </a:stretch>
        </p:blipFill>
        <p:spPr>
          <a:xfrm>
            <a:off x="93639" y="1489750"/>
            <a:ext cx="8956725" cy="3376544"/>
          </a:xfrm>
          <a:prstGeom prst="rect">
            <a:avLst/>
          </a:prstGeom>
          <a:noFill/>
          <a:ln>
            <a:noFill/>
          </a:ln>
        </p:spPr>
      </p:pic>
      <p:sp>
        <p:nvSpPr>
          <p:cNvPr id="1504" name="Google Shape;1504;p207"/>
          <p:cNvSpPr txBox="1"/>
          <p:nvPr>
            <p:ph idx="1" type="body"/>
          </p:nvPr>
        </p:nvSpPr>
        <p:spPr>
          <a:xfrm>
            <a:off x="311713" y="1693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Solid arrows </a:t>
            </a:r>
            <a:r>
              <a:rPr lang="en"/>
              <a:t>- regular calls, regular messages</a:t>
            </a:r>
            <a:endParaRPr/>
          </a:p>
          <a:p>
            <a:pPr indent="0" lvl="0" marL="0" rtl="0" algn="l">
              <a:spcBef>
                <a:spcPts val="1600"/>
              </a:spcBef>
              <a:spcAft>
                <a:spcPts val="1600"/>
              </a:spcAft>
              <a:buNone/>
            </a:pPr>
            <a:r>
              <a:rPr b="1" lang="en"/>
              <a:t>Dashed arrows </a:t>
            </a:r>
            <a:r>
              <a:rPr lang="en"/>
              <a:t>- response</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8" name="Shape 1508"/>
        <p:cNvGrpSpPr/>
        <p:nvPr/>
      </p:nvGrpSpPr>
      <p:grpSpPr>
        <a:xfrm>
          <a:off x="0" y="0"/>
          <a:ext cx="0" cy="0"/>
          <a:chOff x="0" y="0"/>
          <a:chExt cx="0" cy="0"/>
        </a:xfrm>
      </p:grpSpPr>
      <p:sp>
        <p:nvSpPr>
          <p:cNvPr id="1509" name="Google Shape;1509;p20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0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11" name="Google Shape;1511;p208"/>
          <p:cNvPicPr preferRelativeResize="0"/>
          <p:nvPr/>
        </p:nvPicPr>
        <p:blipFill>
          <a:blip r:embed="rId3">
            <a:alphaModFix/>
          </a:blip>
          <a:stretch>
            <a:fillRect/>
          </a:stretch>
        </p:blipFill>
        <p:spPr>
          <a:xfrm>
            <a:off x="93627" y="883475"/>
            <a:ext cx="8956725" cy="3376544"/>
          </a:xfrm>
          <a:prstGeom prst="rect">
            <a:avLst/>
          </a:prstGeom>
          <a:noFill/>
          <a:ln>
            <a:noFill/>
          </a:ln>
        </p:spPr>
      </p:pic>
      <p:sp>
        <p:nvSpPr>
          <p:cNvPr id="1512" name="Google Shape;1512;p208"/>
          <p:cNvSpPr/>
          <p:nvPr/>
        </p:nvSpPr>
        <p:spPr>
          <a:xfrm>
            <a:off x="3863725" y="2510800"/>
            <a:ext cx="4387800" cy="1279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sp>
        <p:nvSpPr>
          <p:cNvPr id="1517" name="Google Shape;1517;p20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sequence diagrams</a:t>
            </a:r>
            <a:endParaRPr/>
          </a:p>
        </p:txBody>
      </p:sp>
      <p:sp>
        <p:nvSpPr>
          <p:cNvPr id="1518" name="Google Shape;1518;p20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19" name="Google Shape;1519;p209"/>
          <p:cNvPicPr preferRelativeResize="0"/>
          <p:nvPr/>
        </p:nvPicPr>
        <p:blipFill>
          <a:blip r:embed="rId3">
            <a:alphaModFix/>
          </a:blip>
          <a:stretch>
            <a:fillRect/>
          </a:stretch>
        </p:blipFill>
        <p:spPr>
          <a:xfrm>
            <a:off x="0" y="445025"/>
            <a:ext cx="9143999" cy="43964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sp>
        <p:nvSpPr>
          <p:cNvPr id="1524" name="Google Shape;1524;p21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1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26" name="Google Shape;1526;p210"/>
          <p:cNvPicPr preferRelativeResize="0"/>
          <p:nvPr/>
        </p:nvPicPr>
        <p:blipFill>
          <a:blip r:embed="rId3">
            <a:alphaModFix/>
          </a:blip>
          <a:stretch>
            <a:fillRect/>
          </a:stretch>
        </p:blipFill>
        <p:spPr>
          <a:xfrm>
            <a:off x="166300" y="1"/>
            <a:ext cx="8811399" cy="4979173"/>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211"/>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7.2 W</a:t>
            </a:r>
            <a:r>
              <a:rPr lang="en"/>
              <a:t>orking with advanced UML</a:t>
            </a:r>
            <a:endParaRPr/>
          </a:p>
        </p:txBody>
      </p:sp>
      <p:sp>
        <p:nvSpPr>
          <p:cNvPr id="1532" name="Google Shape;1532;p211"/>
          <p:cNvSpPr txBox="1"/>
          <p:nvPr>
            <p:ph idx="1" type="body"/>
          </p:nvPr>
        </p:nvSpPr>
        <p:spPr>
          <a:xfrm>
            <a:off x="758100" y="799775"/>
            <a:ext cx="83190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14 types of UML diagram: </a:t>
            </a:r>
            <a:endParaRPr b="1"/>
          </a:p>
        </p:txBody>
      </p:sp>
      <p:pic>
        <p:nvPicPr>
          <p:cNvPr id="1533" name="Google Shape;1533;p211"/>
          <p:cNvPicPr preferRelativeResize="0"/>
          <p:nvPr/>
        </p:nvPicPr>
        <p:blipFill>
          <a:blip r:embed="rId3">
            <a:alphaModFix/>
          </a:blip>
          <a:stretch>
            <a:fillRect/>
          </a:stretch>
        </p:blipFill>
        <p:spPr>
          <a:xfrm>
            <a:off x="4186325" y="898700"/>
            <a:ext cx="3768201" cy="385450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212"/>
          <p:cNvSpPr txBox="1"/>
          <p:nvPr>
            <p:ph type="title"/>
          </p:nvPr>
        </p:nvSpPr>
        <p:spPr>
          <a:xfrm>
            <a:off x="311700" y="6433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Machine Diagram</a:t>
            </a:r>
            <a:endParaRPr/>
          </a:p>
        </p:txBody>
      </p:sp>
      <p:sp>
        <p:nvSpPr>
          <p:cNvPr id="1539" name="Google Shape;1539;p21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contain rectangles with rounded corners these are the different states that the object can live in, and we can detail the transition between one to the other and what causes it.</a:t>
            </a:r>
            <a:endParaRPr/>
          </a:p>
        </p:txBody>
      </p:sp>
      <p:pic>
        <p:nvPicPr>
          <p:cNvPr id="1540" name="Google Shape;1540;p212"/>
          <p:cNvPicPr preferRelativeResize="0"/>
          <p:nvPr/>
        </p:nvPicPr>
        <p:blipFill>
          <a:blip r:embed="rId3">
            <a:alphaModFix/>
          </a:blip>
          <a:stretch>
            <a:fillRect/>
          </a:stretch>
        </p:blipFill>
        <p:spPr>
          <a:xfrm>
            <a:off x="3938425" y="2107475"/>
            <a:ext cx="4020575" cy="2920925"/>
          </a:xfrm>
          <a:prstGeom prst="rect">
            <a:avLst/>
          </a:prstGeom>
          <a:noFill/>
          <a:ln>
            <a:noFill/>
          </a:ln>
        </p:spPr>
      </p:pic>
      <p:sp>
        <p:nvSpPr>
          <p:cNvPr id="1541" name="Google Shape;1541;p212"/>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7.2 Working with advanced UML</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213"/>
          <p:cNvSpPr txBox="1"/>
          <p:nvPr>
            <p:ph type="title"/>
          </p:nvPr>
        </p:nvSpPr>
        <p:spPr>
          <a:xfrm>
            <a:off x="311700" y="6549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Diagram</a:t>
            </a:r>
            <a:endParaRPr/>
          </a:p>
        </p:txBody>
      </p:sp>
      <p:sp>
        <p:nvSpPr>
          <p:cNvPr id="1547" name="Google Shape;1547;p213"/>
          <p:cNvSpPr txBox="1"/>
          <p:nvPr>
            <p:ph idx="1" type="body"/>
          </p:nvPr>
        </p:nvSpPr>
        <p:spPr>
          <a:xfrm>
            <a:off x="311700" y="1441275"/>
            <a:ext cx="5001600" cy="236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Swimlanes </a:t>
            </a:r>
            <a:r>
              <a:rPr lang="en"/>
              <a:t>is used in process flow diagrams, or flowcharts, that visually distinguishes job sharing and responsibilities for sub-processes of a business process.</a:t>
            </a:r>
            <a:endParaRPr/>
          </a:p>
        </p:txBody>
      </p:sp>
      <p:pic>
        <p:nvPicPr>
          <p:cNvPr id="1548" name="Google Shape;1548;p213"/>
          <p:cNvPicPr preferRelativeResize="0"/>
          <p:nvPr/>
        </p:nvPicPr>
        <p:blipFill>
          <a:blip r:embed="rId3">
            <a:alphaModFix/>
          </a:blip>
          <a:stretch>
            <a:fillRect/>
          </a:stretch>
        </p:blipFill>
        <p:spPr>
          <a:xfrm>
            <a:off x="5313374" y="201825"/>
            <a:ext cx="3730426" cy="4739849"/>
          </a:xfrm>
          <a:prstGeom prst="rect">
            <a:avLst/>
          </a:prstGeom>
          <a:noFill/>
          <a:ln>
            <a:noFill/>
          </a:ln>
        </p:spPr>
      </p:pic>
      <p:sp>
        <p:nvSpPr>
          <p:cNvPr id="1549" name="Google Shape;1549;p213"/>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7.2 Working with advanced UML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311700" y="134800"/>
            <a:ext cx="85206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Quiz13: Design patterns are split into the _____, structural, and behavioral groups</a:t>
            </a:r>
            <a:endParaRPr sz="3000"/>
          </a:p>
        </p:txBody>
      </p:sp>
      <p:sp>
        <p:nvSpPr>
          <p:cNvPr id="245" name="Google Shape;245;p43"/>
          <p:cNvSpPr txBox="1"/>
          <p:nvPr/>
        </p:nvSpPr>
        <p:spPr>
          <a:xfrm>
            <a:off x="409425" y="1025250"/>
            <a:ext cx="5980500" cy="19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a:p>
            <a:pPr indent="-368300" lvl="0" marL="457200" rtl="0" algn="l">
              <a:spcBef>
                <a:spcPts val="0"/>
              </a:spcBef>
              <a:spcAft>
                <a:spcPts val="0"/>
              </a:spcAft>
              <a:buSzPts val="2200"/>
              <a:buAutoNum type="alphaUcPeriod"/>
            </a:pPr>
            <a:r>
              <a:rPr lang="en" sz="2200"/>
              <a:t>Abstract	</a:t>
            </a:r>
            <a:endParaRPr sz="2200"/>
          </a:p>
          <a:p>
            <a:pPr indent="-368300" lvl="0" marL="457200" rtl="0" algn="l">
              <a:spcBef>
                <a:spcPts val="0"/>
              </a:spcBef>
              <a:spcAft>
                <a:spcPts val="0"/>
              </a:spcAft>
              <a:buSzPts val="2200"/>
              <a:buAutoNum type="alphaUcPeriod"/>
            </a:pPr>
            <a:r>
              <a:rPr lang="en" sz="2200"/>
              <a:t>Builder</a:t>
            </a:r>
            <a:endParaRPr sz="2200"/>
          </a:p>
          <a:p>
            <a:pPr indent="-368300" lvl="0" marL="457200" rtl="0" algn="l">
              <a:spcBef>
                <a:spcPts val="0"/>
              </a:spcBef>
              <a:spcAft>
                <a:spcPts val="0"/>
              </a:spcAft>
              <a:buSzPts val="2200"/>
              <a:buAutoNum type="alphaUcPeriod"/>
            </a:pPr>
            <a:r>
              <a:rPr lang="en" sz="2200"/>
              <a:t>Strategy</a:t>
            </a:r>
            <a:endParaRPr sz="2200"/>
          </a:p>
          <a:p>
            <a:pPr indent="-368300" lvl="0" marL="457200" rtl="0" algn="l">
              <a:spcBef>
                <a:spcPts val="0"/>
              </a:spcBef>
              <a:spcAft>
                <a:spcPts val="0"/>
              </a:spcAft>
              <a:buSzPts val="2200"/>
              <a:buAutoNum type="alphaUcPeriod"/>
            </a:pPr>
            <a:r>
              <a:rPr lang="en" sz="2200"/>
              <a:t>Creational</a:t>
            </a:r>
            <a:endParaRPr sz="2200"/>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3" name="Shape 1553"/>
        <p:cNvGrpSpPr/>
        <p:nvPr/>
      </p:nvGrpSpPr>
      <p:grpSpPr>
        <a:xfrm>
          <a:off x="0" y="0"/>
          <a:ext cx="0" cy="0"/>
          <a:chOff x="0" y="0"/>
          <a:chExt cx="0" cy="0"/>
        </a:xfrm>
      </p:grpSpPr>
      <p:sp>
        <p:nvSpPr>
          <p:cNvPr id="1554" name="Google Shape;1554;p214"/>
          <p:cNvSpPr txBox="1"/>
          <p:nvPr>
            <p:ph type="title"/>
          </p:nvPr>
        </p:nvSpPr>
        <p:spPr>
          <a:xfrm>
            <a:off x="311700" y="11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7.3 UML Tools</a:t>
            </a:r>
            <a:endParaRPr/>
          </a:p>
        </p:txBody>
      </p:sp>
      <p:pic>
        <p:nvPicPr>
          <p:cNvPr id="1555" name="Google Shape;1555;p214"/>
          <p:cNvPicPr preferRelativeResize="0"/>
          <p:nvPr/>
        </p:nvPicPr>
        <p:blipFill>
          <a:blip r:embed="rId3">
            <a:alphaModFix/>
          </a:blip>
          <a:stretch>
            <a:fillRect/>
          </a:stretch>
        </p:blipFill>
        <p:spPr>
          <a:xfrm>
            <a:off x="1316450" y="919175"/>
            <a:ext cx="6511099" cy="369677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p2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draw.io</a:t>
            </a:r>
            <a:endParaRPr/>
          </a:p>
        </p:txBody>
      </p:sp>
      <p:pic>
        <p:nvPicPr>
          <p:cNvPr id="1561" name="Google Shape;1561;p215"/>
          <p:cNvPicPr preferRelativeResize="0"/>
          <p:nvPr/>
        </p:nvPicPr>
        <p:blipFill>
          <a:blip r:embed="rId3">
            <a:alphaModFix/>
          </a:blip>
          <a:stretch>
            <a:fillRect/>
          </a:stretch>
        </p:blipFill>
        <p:spPr>
          <a:xfrm>
            <a:off x="2258825" y="1228162"/>
            <a:ext cx="6658802" cy="3379025"/>
          </a:xfrm>
          <a:prstGeom prst="rect">
            <a:avLst/>
          </a:prstGeom>
          <a:noFill/>
          <a:ln>
            <a:noFill/>
          </a:ln>
        </p:spPr>
      </p:pic>
      <p:sp>
        <p:nvSpPr>
          <p:cNvPr id="1562" name="Google Shape;1562;p215"/>
          <p:cNvSpPr txBox="1"/>
          <p:nvPr>
            <p:ph type="title"/>
          </p:nvPr>
        </p:nvSpPr>
        <p:spPr>
          <a:xfrm>
            <a:off x="311700" y="11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7.3 UML Tools</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2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Visio</a:t>
            </a:r>
            <a:endParaRPr/>
          </a:p>
        </p:txBody>
      </p:sp>
      <p:pic>
        <p:nvPicPr>
          <p:cNvPr id="1568" name="Google Shape;1568;p216"/>
          <p:cNvPicPr preferRelativeResize="0"/>
          <p:nvPr/>
        </p:nvPicPr>
        <p:blipFill>
          <a:blip r:embed="rId3">
            <a:alphaModFix/>
          </a:blip>
          <a:stretch>
            <a:fillRect/>
          </a:stretch>
        </p:blipFill>
        <p:spPr>
          <a:xfrm>
            <a:off x="2613800" y="663175"/>
            <a:ext cx="5620101" cy="3817150"/>
          </a:xfrm>
          <a:prstGeom prst="rect">
            <a:avLst/>
          </a:prstGeom>
          <a:noFill/>
          <a:ln>
            <a:noFill/>
          </a:ln>
        </p:spPr>
      </p:pic>
      <p:sp>
        <p:nvSpPr>
          <p:cNvPr id="1569" name="Google Shape;1569;p216"/>
          <p:cNvSpPr txBox="1"/>
          <p:nvPr>
            <p:ph type="title"/>
          </p:nvPr>
        </p:nvSpPr>
        <p:spPr>
          <a:xfrm>
            <a:off x="311700" y="11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7.3 UML Tools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Google Shape;1574;p217"/>
          <p:cNvSpPr txBox="1"/>
          <p:nvPr>
            <p:ph type="title"/>
          </p:nvPr>
        </p:nvSpPr>
        <p:spPr>
          <a:xfrm>
            <a:off x="286350" y="21997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a:t>
            </a:r>
            <a:r>
              <a:rPr lang="en"/>
              <a:t> Advanced concepts</a:t>
            </a:r>
            <a:endParaRPr/>
          </a:p>
        </p:txBody>
      </p:sp>
      <p:sp>
        <p:nvSpPr>
          <p:cNvPr id="1575" name="Google Shape;1575;p217"/>
          <p:cNvSpPr txBox="1"/>
          <p:nvPr/>
        </p:nvSpPr>
        <p:spPr>
          <a:xfrm>
            <a:off x="376350" y="962225"/>
            <a:ext cx="8391300" cy="16095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Creating sequence diagrams</a:t>
            </a:r>
            <a:endParaRPr sz="3000"/>
          </a:p>
          <a:p>
            <a:pPr indent="-419100" lvl="0" marL="457200" rtl="0" algn="l">
              <a:spcBef>
                <a:spcPts val="0"/>
              </a:spcBef>
              <a:spcAft>
                <a:spcPts val="0"/>
              </a:spcAft>
              <a:buSzPts val="3000"/>
              <a:buAutoNum type="arabicPeriod"/>
            </a:pPr>
            <a:r>
              <a:rPr lang="en" sz="3000"/>
              <a:t>Working with advanced UML diagrams</a:t>
            </a:r>
            <a:endParaRPr sz="3000"/>
          </a:p>
          <a:p>
            <a:pPr indent="-419100" lvl="0" marL="457200" rtl="0" algn="l">
              <a:spcBef>
                <a:spcPts val="0"/>
              </a:spcBef>
              <a:spcAft>
                <a:spcPts val="0"/>
              </a:spcAft>
              <a:buSzPts val="3000"/>
              <a:buAutoNum type="arabicPeriod"/>
            </a:pPr>
            <a:r>
              <a:rPr lang="en" sz="3000"/>
              <a:t>Using UML tools</a:t>
            </a:r>
            <a:endParaRPr sz="3000"/>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9" name="Shape 1579"/>
        <p:cNvGrpSpPr/>
        <p:nvPr/>
      </p:nvGrpSpPr>
      <p:grpSpPr>
        <a:xfrm>
          <a:off x="0" y="0"/>
          <a:ext cx="0" cy="0"/>
          <a:chOff x="0" y="0"/>
          <a:chExt cx="0" cy="0"/>
        </a:xfrm>
      </p:grpSpPr>
      <p:sp>
        <p:nvSpPr>
          <p:cNvPr id="1580" name="Google Shape;1580;p218"/>
          <p:cNvSpPr txBox="1"/>
          <p:nvPr>
            <p:ph type="title"/>
          </p:nvPr>
        </p:nvSpPr>
        <p:spPr>
          <a:xfrm>
            <a:off x="286350" y="18497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 </a:t>
            </a:r>
            <a:r>
              <a:rPr lang="en"/>
              <a:t>Object-Oriented Design Patterns</a:t>
            </a:r>
            <a:endParaRPr/>
          </a:p>
        </p:txBody>
      </p:sp>
      <p:sp>
        <p:nvSpPr>
          <p:cNvPr id="1581" name="Google Shape;1581;p218"/>
          <p:cNvSpPr txBox="1"/>
          <p:nvPr/>
        </p:nvSpPr>
        <p:spPr>
          <a:xfrm>
            <a:off x="376350" y="962225"/>
            <a:ext cx="8391300" cy="16095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Introduction to design patterns</a:t>
            </a:r>
            <a:endParaRPr sz="3000"/>
          </a:p>
          <a:p>
            <a:pPr indent="-419100" lvl="0" marL="457200" rtl="0" algn="l">
              <a:spcBef>
                <a:spcPts val="0"/>
              </a:spcBef>
              <a:spcAft>
                <a:spcPts val="0"/>
              </a:spcAft>
              <a:buSzPts val="3000"/>
              <a:buAutoNum type="arabicPeriod"/>
            </a:pPr>
            <a:r>
              <a:rPr lang="en" sz="3000"/>
              <a:t>Example: the singleton pattern</a:t>
            </a:r>
            <a:endParaRPr sz="3000"/>
          </a:p>
          <a:p>
            <a:pPr indent="-419100" lvl="0" marL="457200" rtl="0" algn="l">
              <a:spcBef>
                <a:spcPts val="0"/>
              </a:spcBef>
              <a:spcAft>
                <a:spcPts val="0"/>
              </a:spcAft>
              <a:buSzPts val="3000"/>
              <a:buAutoNum type="arabicPeriod"/>
            </a:pPr>
            <a:r>
              <a:rPr lang="en" sz="3000"/>
              <a:t>Example: the memento pattern</a:t>
            </a:r>
            <a:endParaRPr sz="3000"/>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2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8.1 I</a:t>
            </a:r>
            <a:r>
              <a:rPr lang="en"/>
              <a:t>ntroduction to design patterns</a:t>
            </a:r>
            <a:endParaRPr/>
          </a:p>
        </p:txBody>
      </p:sp>
      <p:sp>
        <p:nvSpPr>
          <p:cNvPr id="1587" name="Google Shape;1587;p2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you're working through your class design, and you realize that </a:t>
            </a:r>
            <a:r>
              <a:rPr b="1" lang="en"/>
              <a:t>if one of your objects changes, it needs to let several other objects know</a:t>
            </a:r>
            <a:r>
              <a:rPr lang="en"/>
              <a:t>.</a:t>
            </a:r>
            <a:endParaRPr/>
          </a:p>
          <a:p>
            <a:pPr indent="0" lvl="0" marL="0" rtl="0" algn="l">
              <a:spcBef>
                <a:spcPts val="1600"/>
              </a:spcBef>
              <a:spcAft>
                <a:spcPts val="0"/>
              </a:spcAft>
              <a:buNone/>
            </a:pPr>
            <a:r>
              <a:rPr lang="en"/>
              <a:t>And you wonder if there is a good way to do that. Well, there are multiple ways you could deal with that, but there is a well-tested proven approach that's been given the name of the </a:t>
            </a:r>
            <a:r>
              <a:rPr b="1" lang="en"/>
              <a:t>Observer Design Pattern.</a:t>
            </a:r>
            <a:endParaRPr b="1"/>
          </a:p>
          <a:p>
            <a:pPr indent="0" lvl="0" marL="0" rtl="0" algn="l">
              <a:spcBef>
                <a:spcPts val="1600"/>
              </a:spcBef>
              <a:spcAft>
                <a:spcPts val="1600"/>
              </a:spcAft>
              <a:buNone/>
            </a:pPr>
            <a:r>
              <a:t/>
            </a:r>
            <a:endParaRPr b="1" u="sng"/>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sp>
        <p:nvSpPr>
          <p:cNvPr id="1592" name="Google Shape;1592;p2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8.1 Introduction to design patterns</a:t>
            </a:r>
            <a:endParaRPr/>
          </a:p>
          <a:p>
            <a:pPr indent="0" lvl="0" marL="0" rtl="0" algn="l">
              <a:spcBef>
                <a:spcPts val="0"/>
              </a:spcBef>
              <a:spcAft>
                <a:spcPts val="0"/>
              </a:spcAft>
              <a:buNone/>
            </a:pPr>
            <a:r>
              <a:t/>
            </a:r>
            <a:endParaRPr/>
          </a:p>
        </p:txBody>
      </p:sp>
      <p:sp>
        <p:nvSpPr>
          <p:cNvPr id="1593" name="Google Shape;1593;p2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Patterns are </a:t>
            </a:r>
            <a:r>
              <a:rPr b="1" lang="en"/>
              <a:t>solutions</a:t>
            </a:r>
            <a:r>
              <a:rPr lang="en"/>
              <a:t> for that level of question. </a:t>
            </a:r>
            <a:r>
              <a:rPr b="1" lang="en"/>
              <a:t>Best practices for solving common software design problems</a:t>
            </a:r>
            <a:r>
              <a:rPr lang="en"/>
              <a:t> that occur again and again across all kinds of applications from business apps to games.</a:t>
            </a:r>
            <a:endParaRPr/>
          </a:p>
          <a:p>
            <a:pPr indent="0" lvl="0" marL="0" rtl="0" algn="l">
              <a:spcBef>
                <a:spcPts val="1600"/>
              </a:spcBef>
              <a:spcAft>
                <a:spcPts val="0"/>
              </a:spcAft>
              <a:buNone/>
            </a:pPr>
            <a:r>
              <a:rPr lang="en"/>
              <a:t>Design Patterns became best known from the Design Patterns book.</a:t>
            </a:r>
            <a:endParaRPr/>
          </a:p>
          <a:p>
            <a:pPr indent="0" lvl="0" marL="0" rtl="0" algn="l">
              <a:spcBef>
                <a:spcPts val="1600"/>
              </a:spcBef>
              <a:spcAft>
                <a:spcPts val="1600"/>
              </a:spcAft>
              <a:buNone/>
            </a:pPr>
            <a:r>
              <a:t/>
            </a:r>
            <a:endParaRPr/>
          </a:p>
        </p:txBody>
      </p:sp>
      <p:pic>
        <p:nvPicPr>
          <p:cNvPr id="1594" name="Google Shape;1594;p220"/>
          <p:cNvPicPr preferRelativeResize="0"/>
          <p:nvPr/>
        </p:nvPicPr>
        <p:blipFill>
          <a:blip r:embed="rId3">
            <a:alphaModFix/>
          </a:blip>
          <a:stretch>
            <a:fillRect/>
          </a:stretch>
        </p:blipFill>
        <p:spPr>
          <a:xfrm>
            <a:off x="4993850" y="2790325"/>
            <a:ext cx="3464900" cy="22069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8" name="Shape 1598"/>
        <p:cNvGrpSpPr/>
        <p:nvPr/>
      </p:nvGrpSpPr>
      <p:grpSpPr>
        <a:xfrm>
          <a:off x="0" y="0"/>
          <a:ext cx="0" cy="0"/>
          <a:chOff x="0" y="0"/>
          <a:chExt cx="0" cy="0"/>
        </a:xfrm>
      </p:grpSpPr>
      <p:sp>
        <p:nvSpPr>
          <p:cNvPr id="1599" name="Google Shape;1599;p2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8.1 Introduction to design pattern</a:t>
            </a:r>
            <a:endParaRPr/>
          </a:p>
          <a:p>
            <a:pPr indent="0" lvl="0" marL="0" rtl="0" algn="l">
              <a:spcBef>
                <a:spcPts val="0"/>
              </a:spcBef>
              <a:spcAft>
                <a:spcPts val="0"/>
              </a:spcAft>
              <a:buNone/>
            </a:pPr>
            <a:r>
              <a:rPr lang="en"/>
              <a:t>Gang of Four</a:t>
            </a:r>
            <a:endParaRPr/>
          </a:p>
        </p:txBody>
      </p:sp>
      <p:sp>
        <p:nvSpPr>
          <p:cNvPr id="1600" name="Google Shape;1600;p221"/>
          <p:cNvSpPr txBox="1"/>
          <p:nvPr>
            <p:ph idx="1" type="body"/>
          </p:nvPr>
        </p:nvSpPr>
        <p:spPr>
          <a:xfrm>
            <a:off x="311700" y="16197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his book detailed 23 Design Patterns </a:t>
            </a:r>
            <a:endParaRPr/>
          </a:p>
          <a:p>
            <a:pPr indent="0" lvl="0" marL="0" rtl="0" algn="l">
              <a:spcBef>
                <a:spcPts val="1600"/>
              </a:spcBef>
              <a:spcAft>
                <a:spcPts val="0"/>
              </a:spcAft>
              <a:buNone/>
            </a:pPr>
            <a:r>
              <a:rPr lang="en"/>
              <a:t>which were split into</a:t>
            </a:r>
            <a:r>
              <a:rPr b="1" lang="en"/>
              <a:t> three groups.</a:t>
            </a:r>
            <a:endParaRPr b="1"/>
          </a:p>
          <a:p>
            <a:pPr indent="0" lvl="0" marL="0" rtl="0" algn="l">
              <a:spcBef>
                <a:spcPts val="1600"/>
              </a:spcBef>
              <a:spcAft>
                <a:spcPts val="1600"/>
              </a:spcAft>
              <a:buNone/>
            </a:pPr>
            <a:r>
              <a:t/>
            </a:r>
            <a:endParaRPr/>
          </a:p>
        </p:txBody>
      </p:sp>
      <p:pic>
        <p:nvPicPr>
          <p:cNvPr id="1601" name="Google Shape;1601;p221"/>
          <p:cNvPicPr preferRelativeResize="0"/>
          <p:nvPr/>
        </p:nvPicPr>
        <p:blipFill>
          <a:blip r:embed="rId3">
            <a:alphaModFix/>
          </a:blip>
          <a:stretch>
            <a:fillRect/>
          </a:stretch>
        </p:blipFill>
        <p:spPr>
          <a:xfrm>
            <a:off x="121350" y="2571750"/>
            <a:ext cx="2766975" cy="1931125"/>
          </a:xfrm>
          <a:prstGeom prst="rect">
            <a:avLst/>
          </a:prstGeom>
          <a:noFill/>
          <a:ln>
            <a:noFill/>
          </a:ln>
        </p:spPr>
      </p:pic>
      <p:pic>
        <p:nvPicPr>
          <p:cNvPr id="1602" name="Google Shape;1602;p221"/>
          <p:cNvPicPr preferRelativeResize="0"/>
          <p:nvPr/>
        </p:nvPicPr>
        <p:blipFill>
          <a:blip r:embed="rId4">
            <a:alphaModFix/>
          </a:blip>
          <a:stretch>
            <a:fillRect/>
          </a:stretch>
        </p:blipFill>
        <p:spPr>
          <a:xfrm>
            <a:off x="3015074" y="2571750"/>
            <a:ext cx="2557475" cy="2342100"/>
          </a:xfrm>
          <a:prstGeom prst="rect">
            <a:avLst/>
          </a:prstGeom>
          <a:noFill/>
          <a:ln>
            <a:noFill/>
          </a:ln>
        </p:spPr>
      </p:pic>
      <p:pic>
        <p:nvPicPr>
          <p:cNvPr id="1603" name="Google Shape;1603;p221"/>
          <p:cNvPicPr preferRelativeResize="0"/>
          <p:nvPr/>
        </p:nvPicPr>
        <p:blipFill>
          <a:blip r:embed="rId5">
            <a:alphaModFix/>
          </a:blip>
          <a:stretch>
            <a:fillRect/>
          </a:stretch>
        </p:blipFill>
        <p:spPr>
          <a:xfrm>
            <a:off x="5784625" y="1152427"/>
            <a:ext cx="2941975" cy="3633326"/>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sp>
        <p:nvSpPr>
          <p:cNvPr id="1608" name="Google Shape;1608;p2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8.2 S</a:t>
            </a:r>
            <a:r>
              <a:rPr lang="en"/>
              <a:t>ingleton pattern</a:t>
            </a:r>
            <a:endParaRPr/>
          </a:p>
        </p:txBody>
      </p:sp>
      <p:sp>
        <p:nvSpPr>
          <p:cNvPr id="1609" name="Google Shape;1609;p2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t>
            </a:r>
            <a:endParaRPr b="1"/>
          </a:p>
          <a:p>
            <a:pPr indent="0" lvl="0" marL="0" rtl="0" algn="l">
              <a:spcBef>
                <a:spcPts val="1600"/>
              </a:spcBef>
              <a:spcAft>
                <a:spcPts val="0"/>
              </a:spcAft>
              <a:buNone/>
            </a:pPr>
            <a:r>
              <a:rPr lang="en"/>
              <a:t>We create a class, and we know the classes can be instantiated once or twice or a thousand times, but what if you only want one object of that class.</a:t>
            </a:r>
            <a:endParaRPr/>
          </a:p>
          <a:p>
            <a:pPr indent="0" lvl="0" marL="0" rtl="0" algn="l">
              <a:spcBef>
                <a:spcPts val="1600"/>
              </a:spcBef>
              <a:spcAft>
                <a:spcPts val="0"/>
              </a:spcAft>
              <a:buNone/>
            </a:pPr>
            <a:r>
              <a:rPr lang="en"/>
              <a:t>What if you want to restrict this?</a:t>
            </a:r>
            <a:endParaRPr/>
          </a:p>
          <a:p>
            <a:pPr indent="0" lvl="0" marL="0" rtl="0" algn="l">
              <a:spcBef>
                <a:spcPts val="1600"/>
              </a:spcBef>
              <a:spcAft>
                <a:spcPts val="1600"/>
              </a:spcAft>
              <a:buNone/>
            </a:pPr>
            <a:r>
              <a:t/>
            </a:r>
            <a:endParaRPr/>
          </a:p>
        </p:txBody>
      </p:sp>
      <p:pic>
        <p:nvPicPr>
          <p:cNvPr id="1610" name="Google Shape;1610;p222"/>
          <p:cNvPicPr preferRelativeResize="0"/>
          <p:nvPr/>
        </p:nvPicPr>
        <p:blipFill>
          <a:blip r:embed="rId3">
            <a:alphaModFix/>
          </a:blip>
          <a:stretch>
            <a:fillRect/>
          </a:stretch>
        </p:blipFill>
        <p:spPr>
          <a:xfrm>
            <a:off x="4295725" y="2653000"/>
            <a:ext cx="4150824" cy="24905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2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8.2 Singleton pattern</a:t>
            </a:r>
            <a:endParaRPr/>
          </a:p>
        </p:txBody>
      </p:sp>
      <p:sp>
        <p:nvSpPr>
          <p:cNvPr id="1616" name="Google Shape;1616;p2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7" name="Google Shape;1617;p223"/>
          <p:cNvPicPr preferRelativeResize="0"/>
          <p:nvPr/>
        </p:nvPicPr>
        <p:blipFill rotWithShape="1">
          <a:blip r:embed="rId3">
            <a:alphaModFix/>
          </a:blip>
          <a:srcRect b="0" l="0" r="0" t="24619"/>
          <a:stretch/>
        </p:blipFill>
        <p:spPr>
          <a:xfrm>
            <a:off x="311700" y="1368005"/>
            <a:ext cx="8520600" cy="36128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311700" y="1620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Reviewing Software Development Methodologies	</a:t>
            </a:r>
            <a:endParaRPr/>
          </a:p>
        </p:txBody>
      </p:sp>
      <p:sp>
        <p:nvSpPr>
          <p:cNvPr id="131" name="Google Shape;131;p26"/>
          <p:cNvSpPr txBox="1"/>
          <p:nvPr>
            <p:ph idx="1" type="body"/>
          </p:nvPr>
        </p:nvSpPr>
        <p:spPr>
          <a:xfrm>
            <a:off x="311700" y="955525"/>
            <a:ext cx="8520600" cy="364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Scrum</a:t>
            </a:r>
            <a:endParaRPr/>
          </a:p>
          <a:p>
            <a:pPr indent="-342900" lvl="0" marL="457200" rtl="0" algn="l">
              <a:spcBef>
                <a:spcPts val="0"/>
              </a:spcBef>
              <a:spcAft>
                <a:spcPts val="0"/>
              </a:spcAft>
              <a:buSzPts val="1800"/>
              <a:buChar char="●"/>
            </a:pPr>
            <a:r>
              <a:rPr lang="en"/>
              <a:t>Extreme Programming (XP)</a:t>
            </a:r>
            <a:endParaRPr/>
          </a:p>
          <a:p>
            <a:pPr indent="-342900" lvl="0" marL="457200" rtl="0" algn="l">
              <a:spcBef>
                <a:spcPts val="0"/>
              </a:spcBef>
              <a:spcAft>
                <a:spcPts val="0"/>
              </a:spcAft>
              <a:buSzPts val="1800"/>
              <a:buChar char="●"/>
            </a:pPr>
            <a:r>
              <a:rPr lang="en"/>
              <a:t>SSADM</a:t>
            </a:r>
            <a:endParaRPr/>
          </a:p>
          <a:p>
            <a:pPr indent="-342900" lvl="0" marL="457200" rtl="0" algn="l">
              <a:spcBef>
                <a:spcPts val="0"/>
              </a:spcBef>
              <a:spcAft>
                <a:spcPts val="0"/>
              </a:spcAft>
              <a:buSzPts val="1800"/>
              <a:buChar char="●"/>
            </a:pPr>
            <a:r>
              <a:rPr lang="en"/>
              <a:t>Unified Process</a:t>
            </a:r>
            <a:endParaRPr/>
          </a:p>
          <a:p>
            <a:pPr indent="-342900" lvl="0" marL="457200" rtl="0" algn="l">
              <a:spcBef>
                <a:spcPts val="0"/>
              </a:spcBef>
              <a:spcAft>
                <a:spcPts val="0"/>
              </a:spcAft>
              <a:buSzPts val="1800"/>
              <a:buChar char="●"/>
            </a:pPr>
            <a:r>
              <a:rPr lang="en"/>
              <a:t>Agile Unified Process</a:t>
            </a:r>
            <a:endParaRPr/>
          </a:p>
          <a:p>
            <a:pPr indent="-342900" lvl="0" marL="457200" rtl="0" algn="l">
              <a:spcBef>
                <a:spcPts val="0"/>
              </a:spcBef>
              <a:spcAft>
                <a:spcPts val="0"/>
              </a:spcAft>
              <a:buSzPts val="1800"/>
              <a:buChar char="●"/>
            </a:pPr>
            <a:r>
              <a:rPr lang="en"/>
              <a:t>Feature-Driven Development (FDD)</a:t>
            </a:r>
            <a:endParaRPr/>
          </a:p>
          <a:p>
            <a:pPr indent="-342900" lvl="0" marL="457200" rtl="0" algn="l">
              <a:spcBef>
                <a:spcPts val="0"/>
              </a:spcBef>
              <a:spcAft>
                <a:spcPts val="0"/>
              </a:spcAft>
              <a:buSzPts val="1800"/>
              <a:buChar char="●"/>
            </a:pPr>
            <a:r>
              <a:rPr lang="en"/>
              <a:t>Cleanroom</a:t>
            </a:r>
            <a:endParaRPr/>
          </a:p>
          <a:p>
            <a:pPr indent="-342900" lvl="0" marL="457200" rtl="0" algn="l">
              <a:spcBef>
                <a:spcPts val="0"/>
              </a:spcBef>
              <a:spcAft>
                <a:spcPts val="0"/>
              </a:spcAft>
              <a:buSzPts val="1800"/>
              <a:buChar char="●"/>
            </a:pPr>
            <a:r>
              <a:rPr lang="en"/>
              <a:t>Adaptive Software Development</a:t>
            </a:r>
            <a:endParaRPr/>
          </a:p>
          <a:p>
            <a:pPr indent="-342900" lvl="0" marL="457200" rtl="0" algn="l">
              <a:spcBef>
                <a:spcPts val="0"/>
              </a:spcBef>
              <a:spcAft>
                <a:spcPts val="0"/>
              </a:spcAft>
              <a:buSzPts val="1800"/>
              <a:buChar char="●"/>
            </a:pPr>
            <a:r>
              <a:rPr lang="en"/>
              <a:t>Crystal Clear</a:t>
            </a:r>
            <a:endParaRPr/>
          </a:p>
          <a:p>
            <a:pPr indent="-342900" lvl="0" marL="457200" rtl="0" algn="l">
              <a:spcBef>
                <a:spcPts val="0"/>
              </a:spcBef>
              <a:spcAft>
                <a:spcPts val="0"/>
              </a:spcAft>
              <a:buSzPts val="1800"/>
              <a:buChar char="●"/>
            </a:pPr>
            <a:r>
              <a:rPr lang="en"/>
              <a:t>Behavior-Driven Development</a:t>
            </a:r>
            <a:endParaRPr/>
          </a:p>
          <a:p>
            <a:pPr indent="-342900" lvl="0" marL="457200" rtl="0" algn="l">
              <a:spcBef>
                <a:spcPts val="0"/>
              </a:spcBef>
              <a:spcAft>
                <a:spcPts val="0"/>
              </a:spcAft>
              <a:buSzPts val="1800"/>
              <a:buChar char="●"/>
            </a:pPr>
            <a:r>
              <a:rPr lang="en"/>
              <a:t>Rapid Application Development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11700" y="134800"/>
            <a:ext cx="85206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Quiz14: Object-Oriented Design is straightforward and has many enforced rules</a:t>
            </a:r>
            <a:endParaRPr sz="3000"/>
          </a:p>
        </p:txBody>
      </p:sp>
      <p:sp>
        <p:nvSpPr>
          <p:cNvPr id="251" name="Google Shape;251;p44"/>
          <p:cNvSpPr txBox="1"/>
          <p:nvPr/>
        </p:nvSpPr>
        <p:spPr>
          <a:xfrm>
            <a:off x="444425" y="1118550"/>
            <a:ext cx="5980500" cy="145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a:p>
            <a:pPr indent="-368300" lvl="0" marL="457200" rtl="0" algn="l">
              <a:spcBef>
                <a:spcPts val="0"/>
              </a:spcBef>
              <a:spcAft>
                <a:spcPts val="0"/>
              </a:spcAft>
              <a:buSzPts val="2200"/>
              <a:buAutoNum type="alphaUcPeriod"/>
            </a:pPr>
            <a:r>
              <a:rPr lang="en" sz="2200"/>
              <a:t>FALSE</a:t>
            </a:r>
            <a:endParaRPr sz="2200"/>
          </a:p>
          <a:p>
            <a:pPr indent="-368300" lvl="0" marL="457200" rtl="0" algn="l">
              <a:spcBef>
                <a:spcPts val="0"/>
              </a:spcBef>
              <a:spcAft>
                <a:spcPts val="0"/>
              </a:spcAft>
              <a:buSzPts val="2200"/>
              <a:buAutoNum type="alphaUcPeriod"/>
            </a:pPr>
            <a:r>
              <a:rPr lang="en" sz="2200"/>
              <a:t>TRUE</a:t>
            </a:r>
            <a:endParaRPr sz="2200"/>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sp>
        <p:nvSpPr>
          <p:cNvPr id="1622" name="Google Shape;1622;p2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8.2 Singleton Pattern: Implementing A Singleton</a:t>
            </a:r>
            <a:endParaRPr/>
          </a:p>
        </p:txBody>
      </p:sp>
      <p:sp>
        <p:nvSpPr>
          <p:cNvPr id="1623" name="Google Shape;1623;p2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4" name="Google Shape;1624;p224"/>
          <p:cNvPicPr preferRelativeResize="0"/>
          <p:nvPr/>
        </p:nvPicPr>
        <p:blipFill>
          <a:blip r:embed="rId3">
            <a:alphaModFix/>
          </a:blip>
          <a:stretch>
            <a:fillRect/>
          </a:stretch>
        </p:blipFill>
        <p:spPr>
          <a:xfrm>
            <a:off x="1418625" y="1266325"/>
            <a:ext cx="6306749" cy="3592451"/>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Google Shape;1629;p2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8.2 Singleton Pattern: Using A Singleton</a:t>
            </a:r>
            <a:endParaRPr/>
          </a:p>
        </p:txBody>
      </p:sp>
      <p:sp>
        <p:nvSpPr>
          <p:cNvPr id="1630" name="Google Shape;1630;p2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31" name="Google Shape;1631;p225"/>
          <p:cNvPicPr preferRelativeResize="0"/>
          <p:nvPr/>
        </p:nvPicPr>
        <p:blipFill>
          <a:blip r:embed="rId3">
            <a:alphaModFix/>
          </a:blip>
          <a:stretch>
            <a:fillRect/>
          </a:stretch>
        </p:blipFill>
        <p:spPr>
          <a:xfrm>
            <a:off x="1848748" y="1533527"/>
            <a:ext cx="5446499" cy="27683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5" name="Shape 1635"/>
        <p:cNvGrpSpPr/>
        <p:nvPr/>
      </p:nvGrpSpPr>
      <p:grpSpPr>
        <a:xfrm>
          <a:off x="0" y="0"/>
          <a:ext cx="0" cy="0"/>
          <a:chOff x="0" y="0"/>
          <a:chExt cx="0" cy="0"/>
        </a:xfrm>
      </p:grpSpPr>
      <p:sp>
        <p:nvSpPr>
          <p:cNvPr id="1636" name="Google Shape;1636;p2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8.3 M</a:t>
            </a:r>
            <a:r>
              <a:rPr lang="en"/>
              <a:t>emento pattern</a:t>
            </a:r>
            <a:endParaRPr/>
          </a:p>
        </p:txBody>
      </p:sp>
      <p:sp>
        <p:nvSpPr>
          <p:cNvPr id="1637" name="Google Shape;1637;p2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Handles undo in object</a:t>
            </a:r>
            <a:endParaRPr/>
          </a:p>
          <a:p>
            <a:pPr indent="-342900" lvl="0" marL="457200" rtl="0" algn="l">
              <a:spcBef>
                <a:spcPts val="0"/>
              </a:spcBef>
              <a:spcAft>
                <a:spcPts val="0"/>
              </a:spcAft>
              <a:buSzPts val="1800"/>
              <a:buChar char="-"/>
            </a:pPr>
            <a:r>
              <a:rPr lang="en"/>
              <a:t>Does not violate encapsulation</a:t>
            </a:r>
            <a:endParaRPr/>
          </a:p>
          <a:p>
            <a:pPr indent="0" lvl="0" marL="0" rtl="0" algn="l">
              <a:spcBef>
                <a:spcPts val="1600"/>
              </a:spcBef>
              <a:spcAft>
                <a:spcPts val="1600"/>
              </a:spcAft>
              <a:buNone/>
            </a:pPr>
            <a:r>
              <a:rPr lang="en"/>
              <a:t>This Memento Design Pattern </a:t>
            </a:r>
            <a:r>
              <a:rPr b="1" lang="en"/>
              <a:t>requires three classes that take certain roles, and we'll call them the Originator, the Caretaker, and the Memento.</a:t>
            </a:r>
            <a:endParaRPr b="1"/>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1" name="Shape 1641"/>
        <p:cNvGrpSpPr/>
        <p:nvPr/>
      </p:nvGrpSpPr>
      <p:grpSpPr>
        <a:xfrm>
          <a:off x="0" y="0"/>
          <a:ext cx="0" cy="0"/>
          <a:chOff x="0" y="0"/>
          <a:chExt cx="0" cy="0"/>
        </a:xfrm>
      </p:grpSpPr>
      <p:sp>
        <p:nvSpPr>
          <p:cNvPr id="1642" name="Google Shape;1642;p2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8.3 Memento pattern</a:t>
            </a:r>
            <a:endParaRPr/>
          </a:p>
        </p:txBody>
      </p:sp>
      <p:sp>
        <p:nvSpPr>
          <p:cNvPr id="1643" name="Google Shape;1643;p227"/>
          <p:cNvSpPr txBox="1"/>
          <p:nvPr>
            <p:ph idx="1" type="body"/>
          </p:nvPr>
        </p:nvSpPr>
        <p:spPr>
          <a:xfrm>
            <a:off x="311700" y="1266325"/>
            <a:ext cx="83337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Memento</a:t>
            </a:r>
            <a:endParaRPr/>
          </a:p>
          <a:p>
            <a:pPr indent="-317500" lvl="1" marL="914400" rtl="0" algn="l">
              <a:spcBef>
                <a:spcPts val="0"/>
              </a:spcBef>
              <a:spcAft>
                <a:spcPts val="0"/>
              </a:spcAft>
              <a:buSzPts val="1400"/>
              <a:buChar char="○"/>
            </a:pPr>
            <a:r>
              <a:rPr lang="en"/>
              <a:t>Stores internal state of the Originator object</a:t>
            </a:r>
            <a:endParaRPr/>
          </a:p>
          <a:p>
            <a:pPr indent="-317500" lvl="1" marL="914400" rtl="0" algn="l">
              <a:spcBef>
                <a:spcPts val="0"/>
              </a:spcBef>
              <a:spcAft>
                <a:spcPts val="0"/>
              </a:spcAft>
              <a:buSzPts val="1400"/>
              <a:buChar char="○"/>
            </a:pPr>
            <a:r>
              <a:rPr lang="en"/>
              <a:t>Inner class of originator &amp; private.</a:t>
            </a:r>
            <a:endParaRPr/>
          </a:p>
          <a:p>
            <a:pPr indent="-317500" lvl="1" marL="914400" rtl="0" algn="l">
              <a:spcBef>
                <a:spcPts val="0"/>
              </a:spcBef>
              <a:spcAft>
                <a:spcPts val="0"/>
              </a:spcAft>
              <a:buSzPts val="1400"/>
              <a:buChar char="○"/>
            </a:pPr>
            <a:r>
              <a:rPr lang="en"/>
              <a:t>The memento must have two interfaces.</a:t>
            </a:r>
            <a:endParaRPr/>
          </a:p>
          <a:p>
            <a:pPr indent="-342900" lvl="0" marL="457200" rtl="0" algn="l">
              <a:spcBef>
                <a:spcPts val="0"/>
              </a:spcBef>
              <a:spcAft>
                <a:spcPts val="0"/>
              </a:spcAft>
              <a:buSzPts val="1800"/>
              <a:buChar char="●"/>
            </a:pPr>
            <a:r>
              <a:rPr lang="en"/>
              <a:t>Originator</a:t>
            </a:r>
            <a:endParaRPr/>
          </a:p>
          <a:p>
            <a:pPr indent="-317500" lvl="1" marL="914400" rtl="0" algn="l">
              <a:spcBef>
                <a:spcPts val="0"/>
              </a:spcBef>
              <a:spcAft>
                <a:spcPts val="0"/>
              </a:spcAft>
              <a:buSzPts val="1400"/>
              <a:buChar char="○"/>
            </a:pPr>
            <a:r>
              <a:rPr lang="en"/>
              <a:t>Creates a memento object.</a:t>
            </a:r>
            <a:endParaRPr/>
          </a:p>
          <a:p>
            <a:pPr indent="-317500" lvl="1" marL="914400" rtl="0" algn="l">
              <a:spcBef>
                <a:spcPts val="0"/>
              </a:spcBef>
              <a:spcAft>
                <a:spcPts val="0"/>
              </a:spcAft>
              <a:buSzPts val="1400"/>
              <a:buChar char="○"/>
            </a:pPr>
            <a:r>
              <a:rPr lang="en"/>
              <a:t>Use the memento to save &amp; restore.</a:t>
            </a:r>
            <a:endParaRPr/>
          </a:p>
          <a:p>
            <a:pPr indent="-342900" lvl="0" marL="457200" rtl="0" algn="l">
              <a:spcBef>
                <a:spcPts val="0"/>
              </a:spcBef>
              <a:spcAft>
                <a:spcPts val="0"/>
              </a:spcAft>
              <a:buSzPts val="1800"/>
              <a:buChar char="●"/>
            </a:pPr>
            <a:r>
              <a:rPr lang="en"/>
              <a:t>Caretaker</a:t>
            </a:r>
            <a:endParaRPr/>
          </a:p>
          <a:p>
            <a:pPr indent="-317500" lvl="1" marL="914400" rtl="0" algn="l">
              <a:spcBef>
                <a:spcPts val="0"/>
              </a:spcBef>
              <a:spcAft>
                <a:spcPts val="0"/>
              </a:spcAft>
              <a:buSzPts val="1400"/>
              <a:buChar char="○"/>
            </a:pPr>
            <a:r>
              <a:rPr lang="en"/>
              <a:t>Responsible for keeping the memento</a:t>
            </a:r>
            <a:endParaRPr/>
          </a:p>
          <a:p>
            <a:pPr indent="-317500" lvl="1" marL="914400" rtl="0" algn="l">
              <a:spcBef>
                <a:spcPts val="0"/>
              </a:spcBef>
              <a:spcAft>
                <a:spcPts val="0"/>
              </a:spcAft>
              <a:buSzPts val="1400"/>
              <a:buChar char="○"/>
            </a:pPr>
            <a:r>
              <a:rPr lang="en"/>
              <a:t>The memento is black box to the caretaker, and the caretaker must not operate on it.</a:t>
            </a:r>
            <a:endParaRPr/>
          </a:p>
        </p:txBody>
      </p:sp>
      <p:pic>
        <p:nvPicPr>
          <p:cNvPr id="1644" name="Google Shape;1644;p227"/>
          <p:cNvPicPr preferRelativeResize="0"/>
          <p:nvPr/>
        </p:nvPicPr>
        <p:blipFill>
          <a:blip r:embed="rId3">
            <a:alphaModFix/>
          </a:blip>
          <a:stretch>
            <a:fillRect/>
          </a:stretch>
        </p:blipFill>
        <p:spPr>
          <a:xfrm>
            <a:off x="4712650" y="2052125"/>
            <a:ext cx="3998476" cy="151312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2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8.3 Memento pattern</a:t>
            </a:r>
            <a:endParaRPr/>
          </a:p>
        </p:txBody>
      </p:sp>
      <p:sp>
        <p:nvSpPr>
          <p:cNvPr id="1650" name="Google Shape;1650;p2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51" name="Google Shape;1651;p228"/>
          <p:cNvPicPr preferRelativeResize="0"/>
          <p:nvPr/>
        </p:nvPicPr>
        <p:blipFill>
          <a:blip r:embed="rId3">
            <a:alphaModFix/>
          </a:blip>
          <a:stretch>
            <a:fillRect/>
          </a:stretch>
        </p:blipFill>
        <p:spPr>
          <a:xfrm>
            <a:off x="502063" y="1559250"/>
            <a:ext cx="8139875" cy="28729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229"/>
          <p:cNvSpPr txBox="1"/>
          <p:nvPr>
            <p:ph type="title"/>
          </p:nvPr>
        </p:nvSpPr>
        <p:spPr>
          <a:xfrm>
            <a:off x="286350" y="18497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 </a:t>
            </a:r>
            <a:r>
              <a:rPr lang="en"/>
              <a:t>Object-Oriented Design Patterns</a:t>
            </a:r>
            <a:endParaRPr/>
          </a:p>
        </p:txBody>
      </p:sp>
      <p:sp>
        <p:nvSpPr>
          <p:cNvPr id="1657" name="Google Shape;1657;p229"/>
          <p:cNvSpPr txBox="1"/>
          <p:nvPr/>
        </p:nvSpPr>
        <p:spPr>
          <a:xfrm>
            <a:off x="376350" y="962225"/>
            <a:ext cx="8391300" cy="16095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Introduction to design patterns</a:t>
            </a:r>
            <a:endParaRPr sz="3000"/>
          </a:p>
          <a:p>
            <a:pPr indent="-419100" lvl="0" marL="457200" rtl="0" algn="l">
              <a:spcBef>
                <a:spcPts val="0"/>
              </a:spcBef>
              <a:spcAft>
                <a:spcPts val="0"/>
              </a:spcAft>
              <a:buSzPts val="3000"/>
              <a:buAutoNum type="arabicPeriod"/>
            </a:pPr>
            <a:r>
              <a:rPr lang="en" sz="3000"/>
              <a:t>Example: the singleton pattern</a:t>
            </a:r>
            <a:endParaRPr sz="3000"/>
          </a:p>
          <a:p>
            <a:pPr indent="-419100" lvl="0" marL="457200" rtl="0" algn="l">
              <a:spcBef>
                <a:spcPts val="0"/>
              </a:spcBef>
              <a:spcAft>
                <a:spcPts val="0"/>
              </a:spcAft>
              <a:buSzPts val="3000"/>
              <a:buAutoNum type="arabicPeriod"/>
            </a:pPr>
            <a:r>
              <a:rPr lang="en" sz="3000"/>
              <a:t>Example: the memento pattern</a:t>
            </a:r>
            <a:endParaRPr sz="3000"/>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230"/>
          <p:cNvSpPr txBox="1"/>
          <p:nvPr>
            <p:ph type="title"/>
          </p:nvPr>
        </p:nvSpPr>
        <p:spPr>
          <a:xfrm>
            <a:off x="286350" y="2433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 </a:t>
            </a:r>
            <a:r>
              <a:rPr lang="en"/>
              <a:t>Object-Oriented Design Principles</a:t>
            </a:r>
            <a:endParaRPr/>
          </a:p>
        </p:txBody>
      </p:sp>
      <p:sp>
        <p:nvSpPr>
          <p:cNvPr id="1663" name="Google Shape;1663;p230"/>
          <p:cNvSpPr txBox="1"/>
          <p:nvPr/>
        </p:nvSpPr>
        <p:spPr>
          <a:xfrm>
            <a:off x="376350" y="962225"/>
            <a:ext cx="8391300" cy="28011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Introduction to object-oriented design principles</a:t>
            </a:r>
            <a:endParaRPr sz="3000"/>
          </a:p>
          <a:p>
            <a:pPr indent="-419100" lvl="0" marL="457200" rtl="0" algn="l">
              <a:spcBef>
                <a:spcPts val="0"/>
              </a:spcBef>
              <a:spcAft>
                <a:spcPts val="0"/>
              </a:spcAft>
              <a:buSzPts val="3000"/>
              <a:buAutoNum type="arabicPeriod"/>
            </a:pPr>
            <a:r>
              <a:rPr lang="en" sz="3000"/>
              <a:t>Exploring general development principles</a:t>
            </a:r>
            <a:endParaRPr sz="3000"/>
          </a:p>
          <a:p>
            <a:pPr indent="-419100" lvl="0" marL="457200" rtl="0" algn="l">
              <a:spcBef>
                <a:spcPts val="0"/>
              </a:spcBef>
              <a:spcAft>
                <a:spcPts val="0"/>
              </a:spcAft>
              <a:buSzPts val="3000"/>
              <a:buAutoNum type="arabicPeriod"/>
            </a:pPr>
            <a:r>
              <a:rPr lang="en" sz="3000"/>
              <a:t>Introduction to SOLID principles</a:t>
            </a:r>
            <a:endParaRPr sz="3000"/>
          </a:p>
          <a:p>
            <a:pPr indent="-419100" lvl="0" marL="457200" rtl="0" algn="l">
              <a:spcBef>
                <a:spcPts val="0"/>
              </a:spcBef>
              <a:spcAft>
                <a:spcPts val="0"/>
              </a:spcAft>
              <a:buSzPts val="3000"/>
              <a:buAutoNum type="arabicPeriod"/>
            </a:pPr>
            <a:r>
              <a:rPr lang="en" sz="3000"/>
              <a:t>Introduction to GRASP principles</a:t>
            </a:r>
            <a:endParaRPr sz="3000"/>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2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9.1 I</a:t>
            </a:r>
            <a:r>
              <a:rPr lang="en"/>
              <a:t>ntro to object-oriented design principles</a:t>
            </a:r>
            <a:endParaRPr/>
          </a:p>
        </p:txBody>
      </p:sp>
      <p:sp>
        <p:nvSpPr>
          <p:cNvPr id="1669" name="Google Shape;1669;p2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Object-Oriented Design </a:t>
            </a:r>
            <a:r>
              <a:rPr b="1" lang="en"/>
              <a:t>it's not that straightforward</a:t>
            </a:r>
            <a:r>
              <a:rPr lang="en"/>
              <a:t>, and there is very little in the way of enforced rules. </a:t>
            </a:r>
            <a:endParaRPr/>
          </a:p>
          <a:p>
            <a:pPr indent="0" lvl="0" marL="0" rtl="0" algn="l">
              <a:spcBef>
                <a:spcPts val="1600"/>
              </a:spcBef>
              <a:spcAft>
                <a:spcPts val="0"/>
              </a:spcAft>
              <a:buNone/>
            </a:pPr>
            <a:r>
              <a:rPr lang="en"/>
              <a:t>Good object orientation practices do not automatically get imposed, it's up to us. We might not have enforced rules, </a:t>
            </a:r>
            <a:r>
              <a:rPr b="1" lang="en"/>
              <a:t>but we do have guidelines, and we have principles that we can use.</a:t>
            </a:r>
            <a:endParaRPr b="1"/>
          </a:p>
          <a:p>
            <a:pPr indent="0" lvl="0" marL="0" rtl="0" algn="l">
              <a:spcBef>
                <a:spcPts val="1600"/>
              </a:spcBef>
              <a:spcAft>
                <a:spcPts val="0"/>
              </a:spcAft>
              <a:buNone/>
            </a:pPr>
            <a:r>
              <a:rPr lang="en"/>
              <a:t>They are </a:t>
            </a:r>
            <a:r>
              <a:rPr b="1" lang="en"/>
              <a:t>general principles,</a:t>
            </a:r>
            <a:r>
              <a:rPr lang="en"/>
              <a:t> </a:t>
            </a:r>
            <a:r>
              <a:rPr lang="en" u="sng"/>
              <a:t>things to stay conscious of, and occasionally check back with as you create and iterate through your class design and building your software.</a:t>
            </a:r>
            <a:endParaRPr u="sng"/>
          </a:p>
          <a:p>
            <a:pPr indent="0" lvl="0" marL="0" rtl="0" algn="l">
              <a:spcBef>
                <a:spcPts val="1600"/>
              </a:spcBef>
              <a:spcAft>
                <a:spcPts val="1600"/>
              </a:spcAft>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3" name="Shape 1673"/>
        <p:cNvGrpSpPr/>
        <p:nvPr/>
      </p:nvGrpSpPr>
      <p:grpSpPr>
        <a:xfrm>
          <a:off x="0" y="0"/>
          <a:ext cx="0" cy="0"/>
          <a:chOff x="0" y="0"/>
          <a:chExt cx="0" cy="0"/>
        </a:xfrm>
      </p:grpSpPr>
      <p:sp>
        <p:nvSpPr>
          <p:cNvPr id="1674" name="Google Shape;1674;p2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9.2 E</a:t>
            </a:r>
            <a:r>
              <a:rPr lang="en"/>
              <a:t>xplore general development principles</a:t>
            </a:r>
            <a:endParaRPr/>
          </a:p>
        </p:txBody>
      </p:sp>
      <p:sp>
        <p:nvSpPr>
          <p:cNvPr id="1675" name="Google Shape;1675;p2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D-R-Y : Don’t Repeat Yourself</a:t>
            </a:r>
            <a:endParaRPr b="1" u="sng"/>
          </a:p>
          <a:p>
            <a:pPr indent="0" lvl="0" marL="0" rtl="0" algn="l">
              <a:spcBef>
                <a:spcPts val="1600"/>
              </a:spcBef>
              <a:spcAft>
                <a:spcPts val="1600"/>
              </a:spcAft>
              <a:buNone/>
            </a:pPr>
            <a:r>
              <a:rPr lang="en"/>
              <a:t>We don't just want to avoid duplication in code, but in our database schemas, in our diagrams, in our documentation, and more than that, </a:t>
            </a:r>
            <a:r>
              <a:rPr b="1" lang="en"/>
              <a:t>there should be a single source of truth.</a:t>
            </a:r>
            <a:r>
              <a:rPr lang="en"/>
              <a:t> There should be one place in our system that deals with the particular problem.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2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9.2 </a:t>
            </a:r>
            <a:r>
              <a:rPr lang="en"/>
              <a:t>Explore general development principles</a:t>
            </a:r>
            <a:endParaRPr/>
          </a:p>
          <a:p>
            <a:pPr indent="0" lvl="0" marL="0" rtl="0" algn="l">
              <a:spcBef>
                <a:spcPts val="0"/>
              </a:spcBef>
              <a:spcAft>
                <a:spcPts val="0"/>
              </a:spcAft>
              <a:buNone/>
            </a:pPr>
            <a:r>
              <a:t/>
            </a:r>
            <a:endParaRPr/>
          </a:p>
        </p:txBody>
      </p:sp>
      <p:sp>
        <p:nvSpPr>
          <p:cNvPr id="1681" name="Google Shape;1681;p2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Y-A-G-N-I: You Ain't Gonna Need It. </a:t>
            </a:r>
            <a:endParaRPr b="1" u="sng"/>
          </a:p>
          <a:p>
            <a:pPr indent="0" lvl="0" marL="0" rtl="0" algn="l">
              <a:spcBef>
                <a:spcPts val="1600"/>
              </a:spcBef>
              <a:spcAft>
                <a:spcPts val="0"/>
              </a:spcAft>
              <a:buNone/>
            </a:pPr>
            <a:r>
              <a:rPr lang="en"/>
              <a:t>Solve the problems that you know exist, don't write speculative code, solve today's problems.</a:t>
            </a:r>
            <a:endParaRPr/>
          </a:p>
          <a:p>
            <a:pPr indent="0" lvl="0" marL="0" rtl="0" algn="l">
              <a:spcBef>
                <a:spcPts val="1600"/>
              </a:spcBef>
              <a:spcAft>
                <a:spcPts val="1600"/>
              </a:spcAft>
              <a:buNone/>
            </a:pPr>
            <a:r>
              <a:rPr lang="en"/>
              <a:t>Everything you add is code that needs to be maintained, it needs to be tested, it needs to be debugged, and it's easy for this to lead to feature-creep, or just general code bloat.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311700" y="134800"/>
            <a:ext cx="8520600" cy="15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Quiz15: Single Responsibility Principle and Open/Closed Principle are two of the principles of object-oriented design that are grouped under the acronym SOLID</a:t>
            </a:r>
            <a:endParaRPr sz="3000"/>
          </a:p>
        </p:txBody>
      </p:sp>
      <p:sp>
        <p:nvSpPr>
          <p:cNvPr id="257" name="Google Shape;257;p45"/>
          <p:cNvSpPr txBox="1"/>
          <p:nvPr/>
        </p:nvSpPr>
        <p:spPr>
          <a:xfrm>
            <a:off x="456075" y="1722400"/>
            <a:ext cx="5980500" cy="9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a:p>
            <a:pPr indent="-368300" lvl="0" marL="457200" rtl="0" algn="l">
              <a:spcBef>
                <a:spcPts val="0"/>
              </a:spcBef>
              <a:spcAft>
                <a:spcPts val="0"/>
              </a:spcAft>
              <a:buSzPts val="2200"/>
              <a:buAutoNum type="alphaUcPeriod"/>
            </a:pPr>
            <a:r>
              <a:rPr lang="en" sz="2200"/>
              <a:t>FALSE</a:t>
            </a:r>
            <a:endParaRPr sz="2200"/>
          </a:p>
          <a:p>
            <a:pPr indent="-368300" lvl="0" marL="457200" rtl="0" algn="l">
              <a:spcBef>
                <a:spcPts val="0"/>
              </a:spcBef>
              <a:spcAft>
                <a:spcPts val="0"/>
              </a:spcAft>
              <a:buSzPts val="2200"/>
              <a:buAutoNum type="alphaUcPeriod"/>
            </a:pPr>
            <a:r>
              <a:rPr lang="en" sz="2200"/>
              <a:t>TRUE</a:t>
            </a:r>
            <a:endParaRPr sz="22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2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9.2 Explore general development principles:</a:t>
            </a:r>
            <a:endParaRPr/>
          </a:p>
          <a:p>
            <a:pPr indent="0" lvl="0" marL="0" rtl="0" algn="l">
              <a:spcBef>
                <a:spcPts val="0"/>
              </a:spcBef>
              <a:spcAft>
                <a:spcPts val="0"/>
              </a:spcAft>
              <a:buNone/>
            </a:pPr>
            <a:r>
              <a:rPr lang="en"/>
              <a:t> CODE SMELL</a:t>
            </a:r>
            <a:endParaRPr/>
          </a:p>
        </p:txBody>
      </p:sp>
      <p:sp>
        <p:nvSpPr>
          <p:cNvPr id="1687" name="Google Shape;1687;p234"/>
          <p:cNvSpPr txBox="1"/>
          <p:nvPr>
            <p:ph idx="1" type="body"/>
          </p:nvPr>
        </p:nvSpPr>
        <p:spPr>
          <a:xfrm>
            <a:off x="311700" y="1680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“Bad code smells are symptoms of poor design or implementation choices” - Martin Fowler</a:t>
            </a:r>
            <a:endParaRPr b="1"/>
          </a:p>
          <a:p>
            <a:pPr indent="0" lvl="0" marL="0" rtl="0" algn="l">
              <a:spcBef>
                <a:spcPts val="1600"/>
              </a:spcBef>
              <a:spcAft>
                <a:spcPts val="0"/>
              </a:spcAft>
              <a:buNone/>
            </a:pPr>
            <a:r>
              <a:rPr lang="en"/>
              <a:t>Example of code smells</a:t>
            </a:r>
            <a:endParaRPr/>
          </a:p>
          <a:p>
            <a:pPr indent="0" lvl="0" marL="0" rtl="0" algn="l">
              <a:spcBef>
                <a:spcPts val="1600"/>
              </a:spcBef>
              <a:spcAft>
                <a:spcPts val="1600"/>
              </a:spcAft>
              <a:buNone/>
            </a:pPr>
            <a:r>
              <a:t/>
            </a:r>
            <a:endParaRPr/>
          </a:p>
        </p:txBody>
      </p:sp>
      <p:pic>
        <p:nvPicPr>
          <p:cNvPr id="1688" name="Google Shape;1688;p234"/>
          <p:cNvPicPr preferRelativeResize="0"/>
          <p:nvPr/>
        </p:nvPicPr>
        <p:blipFill>
          <a:blip r:embed="rId3">
            <a:alphaModFix/>
          </a:blip>
          <a:stretch>
            <a:fillRect/>
          </a:stretch>
        </p:blipFill>
        <p:spPr>
          <a:xfrm>
            <a:off x="458300" y="2971750"/>
            <a:ext cx="5370901" cy="201167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2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9.3 I</a:t>
            </a:r>
            <a:r>
              <a:rPr lang="en"/>
              <a:t>ntro to SOLID principles</a:t>
            </a:r>
            <a:endParaRPr/>
          </a:p>
        </p:txBody>
      </p:sp>
      <p:sp>
        <p:nvSpPr>
          <p:cNvPr id="1694" name="Google Shape;1694;p2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t>
            </a:r>
            <a:r>
              <a:rPr lang="en"/>
              <a:t>he </a:t>
            </a:r>
            <a:r>
              <a:rPr b="1" lang="en"/>
              <a:t>five principles </a:t>
            </a:r>
            <a:r>
              <a:rPr lang="en"/>
              <a:t>of Object-Oriented Design that are grouped under the acronym SOLID. These were put together by the author Robert Martin, also known as Uncle Bob. </a:t>
            </a:r>
            <a:endParaRPr/>
          </a:p>
        </p:txBody>
      </p:sp>
      <p:pic>
        <p:nvPicPr>
          <p:cNvPr id="1695" name="Google Shape;1695;p235"/>
          <p:cNvPicPr preferRelativeResize="0"/>
          <p:nvPr/>
        </p:nvPicPr>
        <p:blipFill>
          <a:blip r:embed="rId3">
            <a:alphaModFix/>
          </a:blip>
          <a:stretch>
            <a:fillRect/>
          </a:stretch>
        </p:blipFill>
        <p:spPr>
          <a:xfrm>
            <a:off x="2693100" y="2090625"/>
            <a:ext cx="5974224" cy="256037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9" name="Shape 1699"/>
        <p:cNvGrpSpPr/>
        <p:nvPr/>
      </p:nvGrpSpPr>
      <p:grpSpPr>
        <a:xfrm>
          <a:off x="0" y="0"/>
          <a:ext cx="0" cy="0"/>
          <a:chOff x="0" y="0"/>
          <a:chExt cx="0" cy="0"/>
        </a:xfrm>
      </p:grpSpPr>
      <p:pic>
        <p:nvPicPr>
          <p:cNvPr id="1700" name="Google Shape;1700;p236"/>
          <p:cNvPicPr preferRelativeResize="0"/>
          <p:nvPr/>
        </p:nvPicPr>
        <p:blipFill rotWithShape="1">
          <a:blip r:embed="rId3">
            <a:alphaModFix/>
          </a:blip>
          <a:srcRect b="11182" l="0" r="0" t="0"/>
          <a:stretch/>
        </p:blipFill>
        <p:spPr>
          <a:xfrm>
            <a:off x="2400263" y="0"/>
            <a:ext cx="4343483" cy="51435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Google Shape;1705;p2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9.3 </a:t>
            </a:r>
            <a:r>
              <a:rPr lang="en"/>
              <a:t>Intro to SOLID principles:</a:t>
            </a:r>
            <a:endParaRPr/>
          </a:p>
          <a:p>
            <a:pPr indent="0" lvl="0" marL="0" rtl="0" algn="l">
              <a:spcBef>
                <a:spcPts val="0"/>
              </a:spcBef>
              <a:spcAft>
                <a:spcPts val="0"/>
              </a:spcAft>
              <a:buNone/>
            </a:pPr>
            <a:r>
              <a:rPr lang="en"/>
              <a:t>Single Responsibility Principle</a:t>
            </a:r>
            <a:endParaRPr/>
          </a:p>
        </p:txBody>
      </p:sp>
      <p:sp>
        <p:nvSpPr>
          <p:cNvPr id="1706" name="Google Shape;1706;p2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07" name="Google Shape;1707;p237"/>
          <p:cNvPicPr preferRelativeResize="0"/>
          <p:nvPr/>
        </p:nvPicPr>
        <p:blipFill>
          <a:blip r:embed="rId3">
            <a:alphaModFix/>
          </a:blip>
          <a:stretch>
            <a:fillRect/>
          </a:stretch>
        </p:blipFill>
        <p:spPr>
          <a:xfrm>
            <a:off x="823813" y="2181800"/>
            <a:ext cx="7496374" cy="9697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1" name="Shape 1711"/>
        <p:cNvGrpSpPr/>
        <p:nvPr/>
      </p:nvGrpSpPr>
      <p:grpSpPr>
        <a:xfrm>
          <a:off x="0" y="0"/>
          <a:ext cx="0" cy="0"/>
          <a:chOff x="0" y="0"/>
          <a:chExt cx="0" cy="0"/>
        </a:xfrm>
      </p:grpSpPr>
      <p:sp>
        <p:nvSpPr>
          <p:cNvPr id="1712" name="Google Shape;1712;p2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9.3 Intro to SOLID principles:</a:t>
            </a:r>
            <a:endParaRPr/>
          </a:p>
          <a:p>
            <a:pPr indent="0" lvl="0" marL="0" rtl="0" algn="l">
              <a:spcBef>
                <a:spcPts val="0"/>
              </a:spcBef>
              <a:spcAft>
                <a:spcPts val="0"/>
              </a:spcAft>
              <a:buNone/>
            </a:pPr>
            <a:r>
              <a:rPr lang="en"/>
              <a:t>Open/Closed Principle</a:t>
            </a:r>
            <a:endParaRPr/>
          </a:p>
        </p:txBody>
      </p:sp>
      <p:pic>
        <p:nvPicPr>
          <p:cNvPr id="1713" name="Google Shape;1713;p238"/>
          <p:cNvPicPr preferRelativeResize="0"/>
          <p:nvPr/>
        </p:nvPicPr>
        <p:blipFill>
          <a:blip r:embed="rId3">
            <a:alphaModFix/>
          </a:blip>
          <a:stretch>
            <a:fillRect/>
          </a:stretch>
        </p:blipFill>
        <p:spPr>
          <a:xfrm>
            <a:off x="1531125" y="1711825"/>
            <a:ext cx="6081750" cy="317410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7" name="Shape 1717"/>
        <p:cNvGrpSpPr/>
        <p:nvPr/>
      </p:nvGrpSpPr>
      <p:grpSpPr>
        <a:xfrm>
          <a:off x="0" y="0"/>
          <a:ext cx="0" cy="0"/>
          <a:chOff x="0" y="0"/>
          <a:chExt cx="0" cy="0"/>
        </a:xfrm>
      </p:grpSpPr>
      <p:sp>
        <p:nvSpPr>
          <p:cNvPr id="1718" name="Google Shape;1718;p2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9.3 Intro to SOLID principles:</a:t>
            </a:r>
            <a:endParaRPr/>
          </a:p>
          <a:p>
            <a:pPr indent="0" lvl="0" marL="0" rtl="0" algn="l">
              <a:spcBef>
                <a:spcPts val="0"/>
              </a:spcBef>
              <a:spcAft>
                <a:spcPts val="0"/>
              </a:spcAft>
              <a:buNone/>
            </a:pPr>
            <a:r>
              <a:rPr lang="en"/>
              <a:t>Liskov Substitution Principle</a:t>
            </a:r>
            <a:endParaRPr/>
          </a:p>
        </p:txBody>
      </p:sp>
      <p:sp>
        <p:nvSpPr>
          <p:cNvPr id="1719" name="Google Shape;1719;p2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0" name="Google Shape;1720;p239"/>
          <p:cNvPicPr preferRelativeResize="0"/>
          <p:nvPr/>
        </p:nvPicPr>
        <p:blipFill>
          <a:blip r:embed="rId3">
            <a:alphaModFix/>
          </a:blip>
          <a:stretch>
            <a:fillRect/>
          </a:stretch>
        </p:blipFill>
        <p:spPr>
          <a:xfrm>
            <a:off x="1348513" y="1694300"/>
            <a:ext cx="6446975" cy="3205425"/>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Google Shape;1725;p2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9.3 Intro to SOLID principles:</a:t>
            </a:r>
            <a:endParaRPr/>
          </a:p>
          <a:p>
            <a:pPr indent="0" lvl="0" marL="0" rtl="0" algn="l">
              <a:spcBef>
                <a:spcPts val="0"/>
              </a:spcBef>
              <a:spcAft>
                <a:spcPts val="0"/>
              </a:spcAft>
              <a:buNone/>
            </a:pPr>
            <a:r>
              <a:rPr lang="en"/>
              <a:t>Interface Segregation Principle</a:t>
            </a:r>
            <a:endParaRPr/>
          </a:p>
        </p:txBody>
      </p:sp>
      <p:sp>
        <p:nvSpPr>
          <p:cNvPr id="1726" name="Google Shape;1726;p2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7" name="Google Shape;1727;p240"/>
          <p:cNvPicPr preferRelativeResize="0"/>
          <p:nvPr/>
        </p:nvPicPr>
        <p:blipFill>
          <a:blip r:embed="rId3">
            <a:alphaModFix/>
          </a:blip>
          <a:stretch>
            <a:fillRect/>
          </a:stretch>
        </p:blipFill>
        <p:spPr>
          <a:xfrm>
            <a:off x="865975" y="2166025"/>
            <a:ext cx="7412050" cy="1053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Google Shape;1732;p2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9.3 Intro to SOLID principles:</a:t>
            </a:r>
            <a:endParaRPr/>
          </a:p>
          <a:p>
            <a:pPr indent="0" lvl="0" marL="0" rtl="0" algn="l">
              <a:spcBef>
                <a:spcPts val="0"/>
              </a:spcBef>
              <a:spcAft>
                <a:spcPts val="0"/>
              </a:spcAft>
              <a:buNone/>
            </a:pPr>
            <a:r>
              <a:rPr lang="en"/>
              <a:t>Dependency Inversion Principle</a:t>
            </a:r>
            <a:endParaRPr/>
          </a:p>
        </p:txBody>
      </p:sp>
      <p:sp>
        <p:nvSpPr>
          <p:cNvPr id="1733" name="Google Shape;1733;p2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34" name="Google Shape;1734;p241"/>
          <p:cNvPicPr preferRelativeResize="0"/>
          <p:nvPr/>
        </p:nvPicPr>
        <p:blipFill>
          <a:blip r:embed="rId3">
            <a:alphaModFix/>
          </a:blip>
          <a:stretch>
            <a:fillRect/>
          </a:stretch>
        </p:blipFill>
        <p:spPr>
          <a:xfrm>
            <a:off x="1103625" y="1627250"/>
            <a:ext cx="6936756" cy="33027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Google Shape;1739;p2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9.4 I</a:t>
            </a:r>
            <a:r>
              <a:rPr lang="en"/>
              <a:t>ntro to GRASP principles</a:t>
            </a:r>
            <a:endParaRPr/>
          </a:p>
        </p:txBody>
      </p:sp>
      <p:sp>
        <p:nvSpPr>
          <p:cNvPr id="1740" name="Google Shape;1740;p2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GRASP tends to take a </a:t>
            </a:r>
            <a:r>
              <a:rPr b="1" lang="en"/>
              <a:t>responsibility focus</a:t>
            </a:r>
            <a:r>
              <a:rPr lang="en"/>
              <a:t> as in who creates this object, who is in charge of how these objects talk to each other, who takes care of passing all messages received from a user interface?</a:t>
            </a:r>
            <a:endParaRPr/>
          </a:p>
        </p:txBody>
      </p:sp>
      <p:pic>
        <p:nvPicPr>
          <p:cNvPr id="1741" name="Google Shape;1741;p242"/>
          <p:cNvPicPr preferRelativeResize="0"/>
          <p:nvPr/>
        </p:nvPicPr>
        <p:blipFill>
          <a:blip r:embed="rId3">
            <a:alphaModFix/>
          </a:blip>
          <a:stretch>
            <a:fillRect/>
          </a:stretch>
        </p:blipFill>
        <p:spPr>
          <a:xfrm>
            <a:off x="5565600" y="2150200"/>
            <a:ext cx="2817199" cy="2522749"/>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5" name="Shape 1745"/>
        <p:cNvGrpSpPr/>
        <p:nvPr/>
      </p:nvGrpSpPr>
      <p:grpSpPr>
        <a:xfrm>
          <a:off x="0" y="0"/>
          <a:ext cx="0" cy="0"/>
          <a:chOff x="0" y="0"/>
          <a:chExt cx="0" cy="0"/>
        </a:xfrm>
      </p:grpSpPr>
      <p:sp>
        <p:nvSpPr>
          <p:cNvPr id="1746" name="Google Shape;1746;p2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9.4 GRASP Principles</a:t>
            </a:r>
            <a:endParaRPr/>
          </a:p>
        </p:txBody>
      </p:sp>
      <p:sp>
        <p:nvSpPr>
          <p:cNvPr id="1747" name="Google Shape;1747;p2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t>
            </a:r>
            <a:r>
              <a:rPr lang="en"/>
              <a:t>here are </a:t>
            </a:r>
            <a:r>
              <a:rPr b="1" lang="en"/>
              <a:t>nine ideas</a:t>
            </a:r>
            <a:r>
              <a:rPr lang="en"/>
              <a:t> in GRASP.</a:t>
            </a:r>
            <a:endParaRPr/>
          </a:p>
        </p:txBody>
      </p:sp>
      <p:pic>
        <p:nvPicPr>
          <p:cNvPr id="1748" name="Google Shape;1748;p243"/>
          <p:cNvPicPr preferRelativeResize="0"/>
          <p:nvPr/>
        </p:nvPicPr>
        <p:blipFill>
          <a:blip r:embed="rId3">
            <a:alphaModFix/>
          </a:blip>
          <a:stretch>
            <a:fillRect/>
          </a:stretch>
        </p:blipFill>
        <p:spPr>
          <a:xfrm>
            <a:off x="4572000" y="969225"/>
            <a:ext cx="3453725" cy="3205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286350" y="2083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 </a:t>
            </a:r>
            <a:r>
              <a:rPr lang="en"/>
              <a:t>Core Concepts</a:t>
            </a:r>
            <a:endParaRPr/>
          </a:p>
        </p:txBody>
      </p:sp>
      <p:sp>
        <p:nvSpPr>
          <p:cNvPr id="263" name="Google Shape;263;p46"/>
          <p:cNvSpPr txBox="1"/>
          <p:nvPr/>
        </p:nvSpPr>
        <p:spPr>
          <a:xfrm>
            <a:off x="583100" y="992475"/>
            <a:ext cx="6158400" cy="36744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W</a:t>
            </a:r>
            <a:r>
              <a:rPr lang="en" sz="3000"/>
              <a:t>hy we use object-orientation? </a:t>
            </a:r>
            <a:endParaRPr sz="3000"/>
          </a:p>
          <a:p>
            <a:pPr indent="-419100" lvl="0" marL="457200" rtl="0" algn="l">
              <a:spcBef>
                <a:spcPts val="0"/>
              </a:spcBef>
              <a:spcAft>
                <a:spcPts val="0"/>
              </a:spcAft>
              <a:buSzPts val="3000"/>
              <a:buAutoNum type="arabicPeriod"/>
            </a:pPr>
            <a:r>
              <a:rPr lang="en" sz="3000"/>
              <a:t>What is an object?</a:t>
            </a:r>
            <a:endParaRPr sz="3000"/>
          </a:p>
          <a:p>
            <a:pPr indent="-419100" lvl="0" marL="457200" rtl="0" algn="l">
              <a:spcBef>
                <a:spcPts val="0"/>
              </a:spcBef>
              <a:spcAft>
                <a:spcPts val="0"/>
              </a:spcAft>
              <a:buSzPts val="3000"/>
              <a:buAutoNum type="arabicPeriod"/>
            </a:pPr>
            <a:r>
              <a:rPr lang="en" sz="3000"/>
              <a:t>What is a class?</a:t>
            </a:r>
            <a:endParaRPr sz="3000"/>
          </a:p>
          <a:p>
            <a:pPr indent="-419100" lvl="0" marL="457200" rtl="0" algn="l">
              <a:spcBef>
                <a:spcPts val="0"/>
              </a:spcBef>
              <a:spcAft>
                <a:spcPts val="0"/>
              </a:spcAft>
              <a:buSzPts val="3000"/>
              <a:buAutoNum type="arabicPeriod"/>
            </a:pPr>
            <a:r>
              <a:rPr lang="en" sz="3000"/>
              <a:t>What is abstraction?</a:t>
            </a:r>
            <a:endParaRPr sz="3000"/>
          </a:p>
          <a:p>
            <a:pPr indent="-419100" lvl="0" marL="457200" rtl="0" algn="l">
              <a:spcBef>
                <a:spcPts val="0"/>
              </a:spcBef>
              <a:spcAft>
                <a:spcPts val="0"/>
              </a:spcAft>
              <a:buSzPts val="3000"/>
              <a:buAutoNum type="arabicPeriod"/>
            </a:pPr>
            <a:r>
              <a:rPr lang="en" sz="3000"/>
              <a:t>What is encapsulation?</a:t>
            </a:r>
            <a:endParaRPr sz="3000"/>
          </a:p>
          <a:p>
            <a:pPr indent="-419100" lvl="0" marL="457200" rtl="0" algn="l">
              <a:spcBef>
                <a:spcPts val="0"/>
              </a:spcBef>
              <a:spcAft>
                <a:spcPts val="0"/>
              </a:spcAft>
              <a:buSzPts val="3000"/>
              <a:buAutoNum type="arabicPeriod"/>
            </a:pPr>
            <a:r>
              <a:rPr lang="en" sz="3000"/>
              <a:t>What is inheritance?</a:t>
            </a:r>
            <a:endParaRPr sz="3000"/>
          </a:p>
          <a:p>
            <a:pPr indent="-419100" lvl="0" marL="457200" rtl="0" algn="l">
              <a:spcBef>
                <a:spcPts val="0"/>
              </a:spcBef>
              <a:spcAft>
                <a:spcPts val="0"/>
              </a:spcAft>
              <a:buSzPts val="3000"/>
              <a:buAutoNum type="arabicPeriod"/>
            </a:pPr>
            <a:r>
              <a:rPr lang="en" sz="3000"/>
              <a:t>What is polymorphism?</a:t>
            </a:r>
            <a:endParaRPr sz="3000"/>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2" name="Shape 1752"/>
        <p:cNvGrpSpPr/>
        <p:nvPr/>
      </p:nvGrpSpPr>
      <p:grpSpPr>
        <a:xfrm>
          <a:off x="0" y="0"/>
          <a:ext cx="0" cy="0"/>
          <a:chOff x="0" y="0"/>
          <a:chExt cx="0" cy="0"/>
        </a:xfrm>
      </p:grpSpPr>
      <p:sp>
        <p:nvSpPr>
          <p:cNvPr id="1753" name="Google Shape;1753;p2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9.4 GRASP - Expert</a:t>
            </a:r>
            <a:endParaRPr/>
          </a:p>
        </p:txBody>
      </p:sp>
      <p:pic>
        <p:nvPicPr>
          <p:cNvPr id="1754" name="Google Shape;1754;p244"/>
          <p:cNvPicPr preferRelativeResize="0"/>
          <p:nvPr/>
        </p:nvPicPr>
        <p:blipFill>
          <a:blip r:embed="rId3">
            <a:alphaModFix/>
          </a:blip>
          <a:stretch>
            <a:fillRect/>
          </a:stretch>
        </p:blipFill>
        <p:spPr>
          <a:xfrm>
            <a:off x="828663" y="1510950"/>
            <a:ext cx="7486674" cy="2543850"/>
          </a:xfrm>
          <a:prstGeom prst="rect">
            <a:avLst/>
          </a:prstGeom>
          <a:noFill/>
          <a:ln>
            <a:noFill/>
          </a:ln>
        </p:spPr>
      </p:pic>
      <p:pic>
        <p:nvPicPr>
          <p:cNvPr id="1755" name="Google Shape;1755;p244"/>
          <p:cNvPicPr preferRelativeResize="0"/>
          <p:nvPr/>
        </p:nvPicPr>
        <p:blipFill rotWithShape="1">
          <a:blip r:embed="rId4">
            <a:alphaModFix/>
          </a:blip>
          <a:srcRect b="0" l="0" r="0" t="58476"/>
          <a:stretch/>
        </p:blipFill>
        <p:spPr>
          <a:xfrm>
            <a:off x="2374725" y="3956301"/>
            <a:ext cx="5028288" cy="70740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sp>
        <p:nvSpPr>
          <p:cNvPr id="1760" name="Google Shape;1760;p2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9.4 GRASP - Creator</a:t>
            </a:r>
            <a:endParaRPr/>
          </a:p>
        </p:txBody>
      </p:sp>
      <p:sp>
        <p:nvSpPr>
          <p:cNvPr id="1761" name="Google Shape;1761;p2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62" name="Google Shape;1762;p245"/>
          <p:cNvPicPr preferRelativeResize="0"/>
          <p:nvPr/>
        </p:nvPicPr>
        <p:blipFill>
          <a:blip r:embed="rId3">
            <a:alphaModFix/>
          </a:blip>
          <a:stretch>
            <a:fillRect/>
          </a:stretch>
        </p:blipFill>
        <p:spPr>
          <a:xfrm>
            <a:off x="1332500" y="1152426"/>
            <a:ext cx="6010675" cy="1994850"/>
          </a:xfrm>
          <a:prstGeom prst="rect">
            <a:avLst/>
          </a:prstGeom>
          <a:noFill/>
          <a:ln>
            <a:noFill/>
          </a:ln>
        </p:spPr>
      </p:pic>
      <p:pic>
        <p:nvPicPr>
          <p:cNvPr id="1763" name="Google Shape;1763;p245"/>
          <p:cNvPicPr preferRelativeResize="0"/>
          <p:nvPr/>
        </p:nvPicPr>
        <p:blipFill>
          <a:blip r:embed="rId4">
            <a:alphaModFix/>
          </a:blip>
          <a:stretch>
            <a:fillRect/>
          </a:stretch>
        </p:blipFill>
        <p:spPr>
          <a:xfrm>
            <a:off x="1507738" y="3413325"/>
            <a:ext cx="6128525" cy="142620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7" name="Shape 1767"/>
        <p:cNvGrpSpPr/>
        <p:nvPr/>
      </p:nvGrpSpPr>
      <p:grpSpPr>
        <a:xfrm>
          <a:off x="0" y="0"/>
          <a:ext cx="0" cy="0"/>
          <a:chOff x="0" y="0"/>
          <a:chExt cx="0" cy="0"/>
        </a:xfrm>
      </p:grpSpPr>
      <p:sp>
        <p:nvSpPr>
          <p:cNvPr id="1768" name="Google Shape;1768;p2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9.4 GRASP - High Cohesion + Low coupling</a:t>
            </a:r>
            <a:endParaRPr/>
          </a:p>
        </p:txBody>
      </p:sp>
      <p:sp>
        <p:nvSpPr>
          <p:cNvPr id="1769" name="Google Shape;1769;p2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70" name="Google Shape;1770;p246"/>
          <p:cNvPicPr preferRelativeResize="0"/>
          <p:nvPr/>
        </p:nvPicPr>
        <p:blipFill>
          <a:blip r:embed="rId3">
            <a:alphaModFix/>
          </a:blip>
          <a:stretch>
            <a:fillRect/>
          </a:stretch>
        </p:blipFill>
        <p:spPr>
          <a:xfrm>
            <a:off x="809825" y="1980913"/>
            <a:ext cx="7879399" cy="187352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4" name="Shape 1774"/>
        <p:cNvGrpSpPr/>
        <p:nvPr/>
      </p:nvGrpSpPr>
      <p:grpSpPr>
        <a:xfrm>
          <a:off x="0" y="0"/>
          <a:ext cx="0" cy="0"/>
          <a:chOff x="0" y="0"/>
          <a:chExt cx="0" cy="0"/>
        </a:xfrm>
      </p:grpSpPr>
      <p:sp>
        <p:nvSpPr>
          <p:cNvPr id="1775" name="Google Shape;1775;p24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9.4 GRASP - Controller</a:t>
            </a:r>
            <a:endParaRPr/>
          </a:p>
        </p:txBody>
      </p:sp>
      <p:sp>
        <p:nvSpPr>
          <p:cNvPr id="1776" name="Google Shape;1776;p24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77" name="Google Shape;1777;p247"/>
          <p:cNvPicPr preferRelativeResize="0"/>
          <p:nvPr/>
        </p:nvPicPr>
        <p:blipFill>
          <a:blip r:embed="rId3">
            <a:alphaModFix/>
          </a:blip>
          <a:stretch>
            <a:fillRect/>
          </a:stretch>
        </p:blipFill>
        <p:spPr>
          <a:xfrm>
            <a:off x="1060325" y="1764023"/>
            <a:ext cx="7023349" cy="230732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1" name="Shape 1781"/>
        <p:cNvGrpSpPr/>
        <p:nvPr/>
      </p:nvGrpSpPr>
      <p:grpSpPr>
        <a:xfrm>
          <a:off x="0" y="0"/>
          <a:ext cx="0" cy="0"/>
          <a:chOff x="0" y="0"/>
          <a:chExt cx="0" cy="0"/>
        </a:xfrm>
      </p:grpSpPr>
      <p:sp>
        <p:nvSpPr>
          <p:cNvPr id="1782" name="Google Shape;1782;p2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9.4 GRASP - Pure Fabrication</a:t>
            </a:r>
            <a:endParaRPr/>
          </a:p>
        </p:txBody>
      </p:sp>
      <p:sp>
        <p:nvSpPr>
          <p:cNvPr id="1783" name="Google Shape;1783;p2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84" name="Google Shape;1784;p248"/>
          <p:cNvPicPr preferRelativeResize="0"/>
          <p:nvPr/>
        </p:nvPicPr>
        <p:blipFill>
          <a:blip r:embed="rId3">
            <a:alphaModFix/>
          </a:blip>
          <a:stretch>
            <a:fillRect/>
          </a:stretch>
        </p:blipFill>
        <p:spPr>
          <a:xfrm>
            <a:off x="1153550" y="1908650"/>
            <a:ext cx="7163599" cy="93772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Google Shape;1789;p2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9.4 GRASP - Indirection </a:t>
            </a:r>
            <a:endParaRPr/>
          </a:p>
        </p:txBody>
      </p:sp>
      <p:sp>
        <p:nvSpPr>
          <p:cNvPr id="1790" name="Google Shape;1790;p24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 reduce coupling, introduce an intermediate object.</a:t>
            </a:r>
            <a:endParaRPr/>
          </a:p>
        </p:txBody>
      </p:sp>
      <p:pic>
        <p:nvPicPr>
          <p:cNvPr id="1791" name="Google Shape;1791;p249"/>
          <p:cNvPicPr preferRelativeResize="0"/>
          <p:nvPr/>
        </p:nvPicPr>
        <p:blipFill>
          <a:blip r:embed="rId3">
            <a:alphaModFix/>
          </a:blip>
          <a:stretch>
            <a:fillRect/>
          </a:stretch>
        </p:blipFill>
        <p:spPr>
          <a:xfrm>
            <a:off x="4781800" y="2164800"/>
            <a:ext cx="4050496" cy="2073150"/>
          </a:xfrm>
          <a:prstGeom prst="rect">
            <a:avLst/>
          </a:prstGeom>
          <a:noFill/>
          <a:ln>
            <a:noFill/>
          </a:ln>
        </p:spPr>
      </p:pic>
      <p:pic>
        <p:nvPicPr>
          <p:cNvPr id="1792" name="Google Shape;1792;p249"/>
          <p:cNvPicPr preferRelativeResize="0"/>
          <p:nvPr/>
        </p:nvPicPr>
        <p:blipFill>
          <a:blip r:embed="rId4">
            <a:alphaModFix/>
          </a:blip>
          <a:stretch>
            <a:fillRect/>
          </a:stretch>
        </p:blipFill>
        <p:spPr>
          <a:xfrm>
            <a:off x="311700" y="2282424"/>
            <a:ext cx="3859574" cy="183790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sp>
        <p:nvSpPr>
          <p:cNvPr id="1797" name="Google Shape;1797;p2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9.4 GRASP - Polymorphism</a:t>
            </a:r>
            <a:endParaRPr/>
          </a:p>
        </p:txBody>
      </p:sp>
      <p:sp>
        <p:nvSpPr>
          <p:cNvPr id="1798" name="Google Shape;1798;p25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99" name="Google Shape;1799;p250"/>
          <p:cNvPicPr preferRelativeResize="0"/>
          <p:nvPr/>
        </p:nvPicPr>
        <p:blipFill>
          <a:blip r:embed="rId3">
            <a:alphaModFix/>
          </a:blip>
          <a:stretch>
            <a:fillRect/>
          </a:stretch>
        </p:blipFill>
        <p:spPr>
          <a:xfrm>
            <a:off x="618100" y="1266326"/>
            <a:ext cx="7786575" cy="1012250"/>
          </a:xfrm>
          <a:prstGeom prst="rect">
            <a:avLst/>
          </a:prstGeom>
          <a:noFill/>
          <a:ln>
            <a:noFill/>
          </a:ln>
        </p:spPr>
      </p:pic>
      <p:sp>
        <p:nvSpPr>
          <p:cNvPr id="1800" name="Google Shape;1800;p250"/>
          <p:cNvSpPr txBox="1"/>
          <p:nvPr>
            <p:ph type="title"/>
          </p:nvPr>
        </p:nvSpPr>
        <p:spPr>
          <a:xfrm>
            <a:off x="311700" y="261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9.4 </a:t>
            </a:r>
            <a:r>
              <a:rPr lang="en"/>
              <a:t>GRASP - Protected Variation</a:t>
            </a:r>
            <a:endParaRPr/>
          </a:p>
        </p:txBody>
      </p:sp>
      <p:pic>
        <p:nvPicPr>
          <p:cNvPr id="1801" name="Google Shape;1801;p250"/>
          <p:cNvPicPr preferRelativeResize="0"/>
          <p:nvPr/>
        </p:nvPicPr>
        <p:blipFill>
          <a:blip r:embed="rId4">
            <a:alphaModFix/>
          </a:blip>
          <a:stretch>
            <a:fillRect/>
          </a:stretch>
        </p:blipFill>
        <p:spPr>
          <a:xfrm>
            <a:off x="538362" y="3317625"/>
            <a:ext cx="8067276" cy="142785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5" name="Shape 1805"/>
        <p:cNvGrpSpPr/>
        <p:nvPr/>
      </p:nvGrpSpPr>
      <p:grpSpPr>
        <a:xfrm>
          <a:off x="0" y="0"/>
          <a:ext cx="0" cy="0"/>
          <a:chOff x="0" y="0"/>
          <a:chExt cx="0" cy="0"/>
        </a:xfrm>
      </p:grpSpPr>
      <p:sp>
        <p:nvSpPr>
          <p:cNvPr id="1806" name="Google Shape;1806;p251"/>
          <p:cNvSpPr txBox="1"/>
          <p:nvPr>
            <p:ph type="title"/>
          </p:nvPr>
        </p:nvSpPr>
        <p:spPr>
          <a:xfrm>
            <a:off x="286350" y="2433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a:t>
            </a:r>
            <a:r>
              <a:rPr lang="en"/>
              <a:t> Object-Oriented Design Principles</a:t>
            </a:r>
            <a:endParaRPr/>
          </a:p>
        </p:txBody>
      </p:sp>
      <p:sp>
        <p:nvSpPr>
          <p:cNvPr id="1807" name="Google Shape;1807;p251"/>
          <p:cNvSpPr txBox="1"/>
          <p:nvPr/>
        </p:nvSpPr>
        <p:spPr>
          <a:xfrm>
            <a:off x="376350" y="962225"/>
            <a:ext cx="8391300" cy="28011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Introduction to object-oriented design principles</a:t>
            </a:r>
            <a:endParaRPr sz="3000"/>
          </a:p>
          <a:p>
            <a:pPr indent="-419100" lvl="0" marL="457200" rtl="0" algn="l">
              <a:spcBef>
                <a:spcPts val="0"/>
              </a:spcBef>
              <a:spcAft>
                <a:spcPts val="0"/>
              </a:spcAft>
              <a:buSzPts val="3000"/>
              <a:buAutoNum type="arabicPeriod"/>
            </a:pPr>
            <a:r>
              <a:rPr lang="en" sz="3000"/>
              <a:t>Exploring general development principles</a:t>
            </a:r>
            <a:endParaRPr sz="3000"/>
          </a:p>
          <a:p>
            <a:pPr indent="-419100" lvl="0" marL="457200" rtl="0" algn="l">
              <a:spcBef>
                <a:spcPts val="0"/>
              </a:spcBef>
              <a:spcAft>
                <a:spcPts val="0"/>
              </a:spcAft>
              <a:buSzPts val="3000"/>
              <a:buAutoNum type="arabicPeriod"/>
            </a:pPr>
            <a:r>
              <a:rPr lang="en" sz="3000"/>
              <a:t>Introduction to SOLID principles</a:t>
            </a:r>
            <a:endParaRPr sz="3000"/>
          </a:p>
          <a:p>
            <a:pPr indent="-419100" lvl="0" marL="457200" rtl="0" algn="l">
              <a:spcBef>
                <a:spcPts val="0"/>
              </a:spcBef>
              <a:spcAft>
                <a:spcPts val="0"/>
              </a:spcAft>
              <a:buSzPts val="3000"/>
              <a:buAutoNum type="arabicPeriod"/>
            </a:pPr>
            <a:r>
              <a:rPr lang="en" sz="3000"/>
              <a:t>Introduction to GRASP principles</a:t>
            </a:r>
            <a:endParaRPr sz="3000"/>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1" name="Shape 1811"/>
        <p:cNvGrpSpPr/>
        <p:nvPr/>
      </p:nvGrpSpPr>
      <p:grpSpPr>
        <a:xfrm>
          <a:off x="0" y="0"/>
          <a:ext cx="0" cy="0"/>
          <a:chOff x="0" y="0"/>
          <a:chExt cx="0" cy="0"/>
        </a:xfrm>
      </p:grpSpPr>
      <p:sp>
        <p:nvSpPr>
          <p:cNvPr id="1812" name="Google Shape;1812;p25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6" name="Shape 1816"/>
        <p:cNvGrpSpPr/>
        <p:nvPr/>
      </p:nvGrpSpPr>
      <p:grpSpPr>
        <a:xfrm>
          <a:off x="0" y="0"/>
          <a:ext cx="0" cy="0"/>
          <a:chOff x="0" y="0"/>
          <a:chExt cx="0" cy="0"/>
        </a:xfrm>
      </p:grpSpPr>
      <p:sp>
        <p:nvSpPr>
          <p:cNvPr id="1817" name="Google Shape;1817;p253"/>
          <p:cNvSpPr txBox="1"/>
          <p:nvPr>
            <p:ph idx="1" type="body"/>
          </p:nvPr>
        </p:nvSpPr>
        <p:spPr>
          <a:xfrm>
            <a:off x="242100" y="4503900"/>
            <a:ext cx="87495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Reviewing feature support across different</a:t>
            </a:r>
            <a:r>
              <a:rPr lang="en"/>
              <a:t> </a:t>
            </a:r>
            <a:r>
              <a:rPr lang="en"/>
              <a:t>object-oriented languages</a:t>
            </a:r>
            <a:endParaRPr/>
          </a:p>
        </p:txBody>
      </p:sp>
      <p:pic>
        <p:nvPicPr>
          <p:cNvPr id="1818" name="Google Shape;1818;p253"/>
          <p:cNvPicPr preferRelativeResize="0"/>
          <p:nvPr/>
        </p:nvPicPr>
        <p:blipFill>
          <a:blip r:embed="rId3">
            <a:alphaModFix/>
          </a:blip>
          <a:stretch>
            <a:fillRect/>
          </a:stretch>
        </p:blipFill>
        <p:spPr>
          <a:xfrm>
            <a:off x="152400" y="0"/>
            <a:ext cx="8839199" cy="45106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311700" y="171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hy we use object-orientation</a:t>
            </a:r>
            <a:endParaRPr/>
          </a:p>
        </p:txBody>
      </p:sp>
      <p:sp>
        <p:nvSpPr>
          <p:cNvPr id="269" name="Google Shape;269;p47"/>
          <p:cNvSpPr txBox="1"/>
          <p:nvPr>
            <p:ph idx="1" type="body"/>
          </p:nvPr>
        </p:nvSpPr>
        <p:spPr>
          <a:xfrm>
            <a:off x="311688" y="1113925"/>
            <a:ext cx="3821400" cy="19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Non-Object Oriented</a:t>
            </a:r>
            <a:endParaRPr b="1" sz="2000"/>
          </a:p>
          <a:p>
            <a:pPr indent="-342900" lvl="0" marL="457200" rtl="0" algn="l">
              <a:spcBef>
                <a:spcPts val="1600"/>
              </a:spcBef>
              <a:spcAft>
                <a:spcPts val="0"/>
              </a:spcAft>
              <a:buSzPts val="1800"/>
              <a:buChar char="-"/>
            </a:pPr>
            <a:r>
              <a:rPr lang="en"/>
              <a:t>Long piece of code</a:t>
            </a:r>
            <a:endParaRPr/>
          </a:p>
          <a:p>
            <a:pPr indent="-342900" lvl="0" marL="457200" rtl="0" algn="l">
              <a:spcBef>
                <a:spcPts val="0"/>
              </a:spcBef>
              <a:spcAft>
                <a:spcPts val="0"/>
              </a:spcAft>
              <a:buSzPts val="1800"/>
              <a:buChar char="-"/>
            </a:pPr>
            <a:r>
              <a:rPr lang="en"/>
              <a:t>Difficult to manage</a:t>
            </a:r>
            <a:endParaRPr/>
          </a:p>
          <a:p>
            <a:pPr indent="-342900" lvl="0" marL="457200" rtl="0" algn="l">
              <a:spcBef>
                <a:spcPts val="0"/>
              </a:spcBef>
              <a:spcAft>
                <a:spcPts val="0"/>
              </a:spcAft>
              <a:buSzPts val="1800"/>
              <a:buChar char="-"/>
            </a:pPr>
            <a:r>
              <a:rPr lang="en"/>
              <a:t>Difficult to plan</a:t>
            </a:r>
            <a:endParaRPr/>
          </a:p>
        </p:txBody>
      </p:sp>
      <p:pic>
        <p:nvPicPr>
          <p:cNvPr id="270" name="Google Shape;270;p47"/>
          <p:cNvPicPr preferRelativeResize="0"/>
          <p:nvPr/>
        </p:nvPicPr>
        <p:blipFill>
          <a:blip r:embed="rId3">
            <a:alphaModFix/>
          </a:blip>
          <a:stretch>
            <a:fillRect/>
          </a:stretch>
        </p:blipFill>
        <p:spPr>
          <a:xfrm>
            <a:off x="3994425" y="1059350"/>
            <a:ext cx="4875799" cy="3136874"/>
          </a:xfrm>
          <a:prstGeom prst="rect">
            <a:avLst/>
          </a:prstGeom>
          <a:noFill/>
          <a:ln>
            <a:noFill/>
          </a:ln>
        </p:spPr>
      </p:pic>
      <p:sp>
        <p:nvSpPr>
          <p:cNvPr id="271" name="Google Shape;271;p47"/>
          <p:cNvSpPr txBox="1"/>
          <p:nvPr>
            <p:ph idx="1" type="body"/>
          </p:nvPr>
        </p:nvSpPr>
        <p:spPr>
          <a:xfrm>
            <a:off x="4298950" y="3241700"/>
            <a:ext cx="3821400" cy="17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Build Better Apps </a:t>
            </a:r>
            <a:br>
              <a:rPr b="1" lang="en"/>
            </a:br>
            <a:r>
              <a:rPr b="1" lang="en"/>
              <a:t>	-  clarity</a:t>
            </a:r>
            <a:br>
              <a:rPr b="1" lang="en"/>
            </a:br>
            <a:r>
              <a:rPr b="1" lang="en"/>
              <a:t>	-  agility</a:t>
            </a:r>
            <a:br>
              <a:rPr b="1" lang="en"/>
            </a:br>
            <a:r>
              <a:rPr b="1" lang="en"/>
              <a:t>        -  accuracy</a:t>
            </a:r>
            <a:br>
              <a:rPr b="1" lang="en"/>
            </a:br>
            <a:r>
              <a:rPr b="1" lang="en"/>
              <a:t>	-  maintainability</a:t>
            </a:r>
            <a:endParaRPr b="1"/>
          </a:p>
        </p:txBody>
      </p:sp>
      <p:sp>
        <p:nvSpPr>
          <p:cNvPr id="272" name="Google Shape;272;p47"/>
          <p:cNvSpPr txBox="1"/>
          <p:nvPr>
            <p:ph idx="1" type="body"/>
          </p:nvPr>
        </p:nvSpPr>
        <p:spPr>
          <a:xfrm>
            <a:off x="4154750" y="1059350"/>
            <a:ext cx="2312100" cy="44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t>Object Oriented</a:t>
            </a:r>
            <a:endParaRPr b="1" sz="2000"/>
          </a:p>
        </p:txBody>
      </p:sp>
      <p:sp>
        <p:nvSpPr>
          <p:cNvPr id="273" name="Google Shape;273;p47"/>
          <p:cNvSpPr txBox="1"/>
          <p:nvPr/>
        </p:nvSpPr>
        <p:spPr>
          <a:xfrm rot="-1937023">
            <a:off x="830932" y="1822288"/>
            <a:ext cx="7482136" cy="105952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0000"/>
                </a:solidFill>
              </a:rPr>
              <a:t>Step away from the code an pick up an index card, or paper and pencil</a:t>
            </a:r>
            <a:endParaRPr sz="3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8"/>
          <p:cNvSpPr txBox="1"/>
          <p:nvPr>
            <p:ph type="title"/>
          </p:nvPr>
        </p:nvSpPr>
        <p:spPr>
          <a:xfrm>
            <a:off x="231700" y="567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use object-orientation</a:t>
            </a:r>
            <a:endParaRPr/>
          </a:p>
        </p:txBody>
      </p:sp>
      <p:pic>
        <p:nvPicPr>
          <p:cNvPr id="279" name="Google Shape;279;p48"/>
          <p:cNvPicPr preferRelativeResize="0"/>
          <p:nvPr/>
        </p:nvPicPr>
        <p:blipFill rotWithShape="1">
          <a:blip r:embed="rId3">
            <a:alphaModFix/>
          </a:blip>
          <a:srcRect b="4994" l="0" r="0" t="2515"/>
          <a:stretch/>
        </p:blipFill>
        <p:spPr>
          <a:xfrm>
            <a:off x="1179200" y="764125"/>
            <a:ext cx="6785596" cy="4180352"/>
          </a:xfrm>
          <a:prstGeom prst="rect">
            <a:avLst/>
          </a:prstGeom>
          <a:noFill/>
          <a:ln>
            <a:noFill/>
          </a:ln>
        </p:spPr>
      </p:pic>
      <p:sp>
        <p:nvSpPr>
          <p:cNvPr id="280" name="Google Shape;280;p48"/>
          <p:cNvSpPr txBox="1"/>
          <p:nvPr/>
        </p:nvSpPr>
        <p:spPr>
          <a:xfrm rot="-1937079">
            <a:off x="877716" y="1983991"/>
            <a:ext cx="6876468" cy="105952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0000"/>
                </a:solidFill>
              </a:rPr>
              <a:t>Most developer wants to jump to code as fast as possible!!!</a:t>
            </a:r>
            <a:endParaRPr sz="360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9"/>
          <p:cNvSpPr txBox="1"/>
          <p:nvPr>
            <p:ph type="title"/>
          </p:nvPr>
        </p:nvSpPr>
        <p:spPr>
          <a:xfrm>
            <a:off x="231700" y="567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use object-orientation</a:t>
            </a:r>
            <a:endParaRPr/>
          </a:p>
        </p:txBody>
      </p:sp>
      <p:sp>
        <p:nvSpPr>
          <p:cNvPr id="286" name="Google Shape;286;p49"/>
          <p:cNvSpPr txBox="1"/>
          <p:nvPr/>
        </p:nvSpPr>
        <p:spPr>
          <a:xfrm>
            <a:off x="94525" y="2114550"/>
            <a:ext cx="69723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Object-Oriented Design</a:t>
            </a:r>
            <a:endParaRPr sz="4800"/>
          </a:p>
        </p:txBody>
      </p:sp>
      <p:sp>
        <p:nvSpPr>
          <p:cNvPr id="287" name="Google Shape;287;p49"/>
          <p:cNvSpPr txBox="1"/>
          <p:nvPr/>
        </p:nvSpPr>
        <p:spPr>
          <a:xfrm>
            <a:off x="4201050" y="1101075"/>
            <a:ext cx="25686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Analysis</a:t>
            </a:r>
            <a:endParaRPr sz="4800"/>
          </a:p>
        </p:txBody>
      </p:sp>
      <p:sp>
        <p:nvSpPr>
          <p:cNvPr id="288" name="Google Shape;288;p49"/>
          <p:cNvSpPr txBox="1"/>
          <p:nvPr/>
        </p:nvSpPr>
        <p:spPr>
          <a:xfrm>
            <a:off x="6769650" y="1331025"/>
            <a:ext cx="21261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a:t>
            </a:r>
            <a:endParaRPr sz="2200"/>
          </a:p>
        </p:txBody>
      </p:sp>
      <p:sp>
        <p:nvSpPr>
          <p:cNvPr id="289" name="Google Shape;289;p49"/>
          <p:cNvSpPr txBox="1"/>
          <p:nvPr/>
        </p:nvSpPr>
        <p:spPr>
          <a:xfrm>
            <a:off x="6838250" y="2352425"/>
            <a:ext cx="1014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plan</a:t>
            </a:r>
            <a:endParaRPr sz="2200"/>
          </a:p>
        </p:txBody>
      </p:sp>
      <p:sp>
        <p:nvSpPr>
          <p:cNvPr id="290" name="Google Shape;290;p49"/>
          <p:cNvSpPr txBox="1"/>
          <p:nvPr/>
        </p:nvSpPr>
        <p:spPr>
          <a:xfrm>
            <a:off x="2811775" y="3265175"/>
            <a:ext cx="39579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Development</a:t>
            </a:r>
            <a:endParaRPr sz="4800"/>
          </a:p>
        </p:txBody>
      </p:sp>
      <p:sp>
        <p:nvSpPr>
          <p:cNvPr id="291" name="Google Shape;291;p49"/>
          <p:cNvSpPr txBox="1"/>
          <p:nvPr/>
        </p:nvSpPr>
        <p:spPr>
          <a:xfrm>
            <a:off x="6910625" y="3544975"/>
            <a:ext cx="1014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code</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311700" y="1620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Reviewing Software Development Methodologies	</a:t>
            </a:r>
            <a:endParaRPr/>
          </a:p>
        </p:txBody>
      </p:sp>
      <p:sp>
        <p:nvSpPr>
          <p:cNvPr id="297" name="Google Shape;297;p50"/>
          <p:cNvSpPr txBox="1"/>
          <p:nvPr>
            <p:ph idx="1" type="body"/>
          </p:nvPr>
        </p:nvSpPr>
        <p:spPr>
          <a:xfrm>
            <a:off x="311700" y="955525"/>
            <a:ext cx="8520600" cy="364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Scrum</a:t>
            </a:r>
            <a:endParaRPr/>
          </a:p>
          <a:p>
            <a:pPr indent="-342900" lvl="0" marL="457200" rtl="0" algn="l">
              <a:spcBef>
                <a:spcPts val="0"/>
              </a:spcBef>
              <a:spcAft>
                <a:spcPts val="0"/>
              </a:spcAft>
              <a:buSzPts val="1800"/>
              <a:buChar char="●"/>
            </a:pPr>
            <a:r>
              <a:rPr lang="en"/>
              <a:t>Extreme Programming (XP)</a:t>
            </a:r>
            <a:endParaRPr/>
          </a:p>
          <a:p>
            <a:pPr indent="-342900" lvl="0" marL="457200" rtl="0" algn="l">
              <a:spcBef>
                <a:spcPts val="0"/>
              </a:spcBef>
              <a:spcAft>
                <a:spcPts val="0"/>
              </a:spcAft>
              <a:buSzPts val="1800"/>
              <a:buChar char="●"/>
            </a:pPr>
            <a:r>
              <a:rPr lang="en"/>
              <a:t>SSADM</a:t>
            </a:r>
            <a:endParaRPr/>
          </a:p>
          <a:p>
            <a:pPr indent="-342900" lvl="0" marL="457200" rtl="0" algn="l">
              <a:spcBef>
                <a:spcPts val="0"/>
              </a:spcBef>
              <a:spcAft>
                <a:spcPts val="0"/>
              </a:spcAft>
              <a:buSzPts val="1800"/>
              <a:buChar char="●"/>
            </a:pPr>
            <a:r>
              <a:rPr lang="en"/>
              <a:t>Unified Process</a:t>
            </a:r>
            <a:endParaRPr/>
          </a:p>
          <a:p>
            <a:pPr indent="-342900" lvl="0" marL="457200" rtl="0" algn="l">
              <a:spcBef>
                <a:spcPts val="0"/>
              </a:spcBef>
              <a:spcAft>
                <a:spcPts val="0"/>
              </a:spcAft>
              <a:buSzPts val="1800"/>
              <a:buChar char="●"/>
            </a:pPr>
            <a:r>
              <a:rPr lang="en"/>
              <a:t>Agile Unified Process</a:t>
            </a:r>
            <a:endParaRPr/>
          </a:p>
          <a:p>
            <a:pPr indent="-342900" lvl="0" marL="457200" rtl="0" algn="l">
              <a:spcBef>
                <a:spcPts val="0"/>
              </a:spcBef>
              <a:spcAft>
                <a:spcPts val="0"/>
              </a:spcAft>
              <a:buSzPts val="1800"/>
              <a:buChar char="●"/>
            </a:pPr>
            <a:r>
              <a:rPr lang="en"/>
              <a:t>Feature-Driven Development (FDD)</a:t>
            </a:r>
            <a:endParaRPr/>
          </a:p>
          <a:p>
            <a:pPr indent="-342900" lvl="0" marL="457200" rtl="0" algn="l">
              <a:spcBef>
                <a:spcPts val="0"/>
              </a:spcBef>
              <a:spcAft>
                <a:spcPts val="0"/>
              </a:spcAft>
              <a:buSzPts val="1800"/>
              <a:buChar char="●"/>
            </a:pPr>
            <a:r>
              <a:rPr lang="en"/>
              <a:t>Cleanroom</a:t>
            </a:r>
            <a:endParaRPr/>
          </a:p>
          <a:p>
            <a:pPr indent="-342900" lvl="0" marL="457200" rtl="0" algn="l">
              <a:spcBef>
                <a:spcPts val="0"/>
              </a:spcBef>
              <a:spcAft>
                <a:spcPts val="0"/>
              </a:spcAft>
              <a:buSzPts val="1800"/>
              <a:buChar char="●"/>
            </a:pPr>
            <a:r>
              <a:rPr lang="en"/>
              <a:t>Adaptive Software Development</a:t>
            </a:r>
            <a:endParaRPr/>
          </a:p>
          <a:p>
            <a:pPr indent="-342900" lvl="0" marL="457200" rtl="0" algn="l">
              <a:spcBef>
                <a:spcPts val="0"/>
              </a:spcBef>
              <a:spcAft>
                <a:spcPts val="0"/>
              </a:spcAft>
              <a:buSzPts val="1800"/>
              <a:buChar char="●"/>
            </a:pPr>
            <a:r>
              <a:rPr lang="en"/>
              <a:t>Crystal Clear</a:t>
            </a:r>
            <a:endParaRPr/>
          </a:p>
          <a:p>
            <a:pPr indent="-342900" lvl="0" marL="457200" rtl="0" algn="l">
              <a:spcBef>
                <a:spcPts val="0"/>
              </a:spcBef>
              <a:spcAft>
                <a:spcPts val="0"/>
              </a:spcAft>
              <a:buSzPts val="1800"/>
              <a:buChar char="●"/>
            </a:pPr>
            <a:r>
              <a:rPr lang="en"/>
              <a:t>Behavior-Driven Development</a:t>
            </a:r>
            <a:endParaRPr/>
          </a:p>
          <a:p>
            <a:pPr indent="-342900" lvl="0" marL="457200" rtl="0" algn="l">
              <a:spcBef>
                <a:spcPts val="0"/>
              </a:spcBef>
              <a:spcAft>
                <a:spcPts val="0"/>
              </a:spcAft>
              <a:buSzPts val="1800"/>
              <a:buChar char="●"/>
            </a:pPr>
            <a:r>
              <a:rPr lang="en"/>
              <a:t>Rapid Application Development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311700" y="1620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Reviewing Software Development Methodologies	</a:t>
            </a:r>
            <a:endParaRPr/>
          </a:p>
        </p:txBody>
      </p:sp>
      <p:sp>
        <p:nvSpPr>
          <p:cNvPr id="303" name="Google Shape;303;p51"/>
          <p:cNvSpPr txBox="1"/>
          <p:nvPr/>
        </p:nvSpPr>
        <p:spPr>
          <a:xfrm rot="-450">
            <a:off x="1133693" y="1375483"/>
            <a:ext cx="6876600" cy="25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0000"/>
                </a:solidFill>
              </a:rPr>
              <a:t>Software development needs to be responsive, we need to add new features, fix bugs, and continual delivery</a:t>
            </a:r>
            <a:endParaRPr sz="360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231700" y="567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OO</a:t>
            </a:r>
            <a:r>
              <a:rPr lang="en"/>
              <a:t> programming languages</a:t>
            </a:r>
            <a:endParaRPr/>
          </a:p>
        </p:txBody>
      </p:sp>
      <p:pic>
        <p:nvPicPr>
          <p:cNvPr id="309" name="Google Shape;309;p52"/>
          <p:cNvPicPr preferRelativeResize="0"/>
          <p:nvPr/>
        </p:nvPicPr>
        <p:blipFill>
          <a:blip r:embed="rId3">
            <a:alphaModFix/>
          </a:blip>
          <a:stretch>
            <a:fillRect/>
          </a:stretch>
        </p:blipFill>
        <p:spPr>
          <a:xfrm>
            <a:off x="152400" y="916525"/>
            <a:ext cx="8839199" cy="3185297"/>
          </a:xfrm>
          <a:prstGeom prst="rect">
            <a:avLst/>
          </a:prstGeom>
          <a:noFill/>
          <a:ln>
            <a:noFill/>
          </a:ln>
        </p:spPr>
      </p:pic>
      <p:sp>
        <p:nvSpPr>
          <p:cNvPr id="310" name="Google Shape;310;p52"/>
          <p:cNvSpPr txBox="1"/>
          <p:nvPr/>
        </p:nvSpPr>
        <p:spPr>
          <a:xfrm>
            <a:off x="231700" y="4357825"/>
            <a:ext cx="72684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http://www.kamyacademy.com/en/starting-point-object-oriented-programming/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3"/>
          <p:cNvSpPr txBox="1"/>
          <p:nvPr>
            <p:ph type="title"/>
          </p:nvPr>
        </p:nvSpPr>
        <p:spPr>
          <a:xfrm>
            <a:off x="311700" y="191875"/>
            <a:ext cx="2055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a:t>
            </a:r>
            <a:endParaRPr/>
          </a:p>
        </p:txBody>
      </p:sp>
      <p:pic>
        <p:nvPicPr>
          <p:cNvPr id="316" name="Google Shape;316;p53"/>
          <p:cNvPicPr preferRelativeResize="0"/>
          <p:nvPr/>
        </p:nvPicPr>
        <p:blipFill>
          <a:blip r:embed="rId3">
            <a:alphaModFix/>
          </a:blip>
          <a:stretch>
            <a:fillRect/>
          </a:stretch>
        </p:blipFill>
        <p:spPr>
          <a:xfrm>
            <a:off x="384100" y="1296513"/>
            <a:ext cx="1983075" cy="1983075"/>
          </a:xfrm>
          <a:prstGeom prst="rect">
            <a:avLst/>
          </a:prstGeom>
          <a:noFill/>
          <a:ln>
            <a:noFill/>
          </a:ln>
        </p:spPr>
      </p:pic>
      <p:pic>
        <p:nvPicPr>
          <p:cNvPr id="317" name="Google Shape;317;p53"/>
          <p:cNvPicPr preferRelativeResize="0"/>
          <p:nvPr/>
        </p:nvPicPr>
        <p:blipFill>
          <a:blip r:embed="rId4">
            <a:alphaModFix/>
          </a:blip>
          <a:stretch>
            <a:fillRect/>
          </a:stretch>
        </p:blipFill>
        <p:spPr>
          <a:xfrm>
            <a:off x="2820800" y="1352613"/>
            <a:ext cx="1983075" cy="1983075"/>
          </a:xfrm>
          <a:prstGeom prst="rect">
            <a:avLst/>
          </a:prstGeom>
          <a:noFill/>
          <a:ln>
            <a:noFill/>
          </a:ln>
        </p:spPr>
      </p:pic>
      <p:sp>
        <p:nvSpPr>
          <p:cNvPr id="318" name="Google Shape;318;p53"/>
          <p:cNvSpPr txBox="1"/>
          <p:nvPr>
            <p:ph idx="1" type="body"/>
          </p:nvPr>
        </p:nvSpPr>
        <p:spPr>
          <a:xfrm>
            <a:off x="5010975" y="88450"/>
            <a:ext cx="3690600" cy="48315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b="1" lang="en"/>
              <a:t>2. Attributes (color, weight, size) = current state</a:t>
            </a:r>
            <a:endParaRPr b="1"/>
          </a:p>
          <a:p>
            <a:pPr indent="-342900" lvl="0" marL="457200" rtl="0" algn="l">
              <a:spcBef>
                <a:spcPts val="1600"/>
              </a:spcBef>
              <a:spcAft>
                <a:spcPts val="0"/>
              </a:spcAft>
              <a:buSzPts val="1800"/>
              <a:buChar char="-"/>
            </a:pPr>
            <a:r>
              <a:rPr lang="en"/>
              <a:t>Apple is red</a:t>
            </a:r>
            <a:endParaRPr/>
          </a:p>
          <a:p>
            <a:pPr indent="-342900" lvl="0" marL="457200" rtl="0" algn="l">
              <a:spcBef>
                <a:spcPts val="0"/>
              </a:spcBef>
              <a:spcAft>
                <a:spcPts val="0"/>
              </a:spcAft>
              <a:buSzPts val="1800"/>
              <a:buChar char="-"/>
            </a:pPr>
            <a:r>
              <a:rPr lang="en"/>
              <a:t>Apple is wet</a:t>
            </a:r>
            <a:endParaRPr/>
          </a:p>
          <a:p>
            <a:pPr indent="-342900" lvl="0" marL="457200" rtl="0" algn="l">
              <a:spcBef>
                <a:spcPts val="0"/>
              </a:spcBef>
              <a:spcAft>
                <a:spcPts val="0"/>
              </a:spcAft>
              <a:buSzPts val="1800"/>
              <a:buChar char="-"/>
            </a:pPr>
            <a:r>
              <a:rPr lang="en"/>
              <a:t>Mug is white</a:t>
            </a:r>
            <a:br>
              <a:rPr lang="en"/>
            </a:br>
            <a:r>
              <a:rPr b="1" lang="en"/>
              <a:t>Independent state</a:t>
            </a:r>
            <a:endParaRPr b="1"/>
          </a:p>
          <a:p>
            <a:pPr indent="-342900" lvl="0" marL="457200" rtl="0" algn="l">
              <a:spcBef>
                <a:spcPts val="0"/>
              </a:spcBef>
              <a:spcAft>
                <a:spcPts val="0"/>
              </a:spcAft>
              <a:buSzPts val="1800"/>
              <a:buChar char="-"/>
            </a:pPr>
            <a:r>
              <a:rPr lang="en"/>
              <a:t>When the mug is broken, other mugs around the world aren’t broken</a:t>
            </a:r>
            <a:endParaRPr/>
          </a:p>
          <a:p>
            <a:pPr indent="0" lvl="0" marL="0" rtl="0" algn="l">
              <a:spcBef>
                <a:spcPts val="1600"/>
              </a:spcBef>
              <a:spcAft>
                <a:spcPts val="0"/>
              </a:spcAft>
              <a:buNone/>
            </a:pPr>
            <a:r>
              <a:rPr b="1" lang="en"/>
              <a:t>3. Behaviors (methods)</a:t>
            </a:r>
            <a:endParaRPr b="1"/>
          </a:p>
          <a:p>
            <a:pPr indent="-342900" lvl="0" marL="457200" rtl="0" algn="l">
              <a:spcBef>
                <a:spcPts val="1600"/>
              </a:spcBef>
              <a:spcAft>
                <a:spcPts val="0"/>
              </a:spcAft>
              <a:buSzPts val="1800"/>
              <a:buChar char="-"/>
            </a:pPr>
            <a:r>
              <a:rPr lang="en"/>
              <a:t>Telephone ring()</a:t>
            </a:r>
            <a:endParaRPr/>
          </a:p>
          <a:p>
            <a:pPr indent="-342900" lvl="0" marL="457200" rtl="0" algn="l">
              <a:spcBef>
                <a:spcPts val="0"/>
              </a:spcBef>
              <a:spcAft>
                <a:spcPts val="0"/>
              </a:spcAft>
              <a:buSzPts val="1800"/>
              <a:buChar char="-"/>
            </a:pPr>
            <a:r>
              <a:rPr lang="en"/>
              <a:t>Airplane fly()</a:t>
            </a:r>
            <a:endParaRPr/>
          </a:p>
        </p:txBody>
      </p:sp>
      <p:sp>
        <p:nvSpPr>
          <p:cNvPr id="319" name="Google Shape;319;p53"/>
          <p:cNvSpPr txBox="1"/>
          <p:nvPr>
            <p:ph idx="1" type="body"/>
          </p:nvPr>
        </p:nvSpPr>
        <p:spPr>
          <a:xfrm>
            <a:off x="1606275" y="3279588"/>
            <a:ext cx="2167800" cy="43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Identity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AutoNum type="arabicPeriod"/>
            </a:pPr>
            <a:r>
              <a:rPr lang="en">
                <a:solidFill>
                  <a:srgbClr val="000000"/>
                </a:solidFill>
                <a:latin typeface="Arial"/>
                <a:ea typeface="Arial"/>
                <a:cs typeface="Arial"/>
                <a:sym typeface="Arial"/>
              </a:rPr>
              <a:t>Programming Foundations: Object-Oriented Design</a:t>
            </a:r>
            <a:endParaRPr/>
          </a:p>
        </p:txBody>
      </p:sp>
      <p:sp>
        <p:nvSpPr>
          <p:cNvPr id="137" name="Google Shape;137;p27"/>
          <p:cNvSpPr txBox="1"/>
          <p:nvPr/>
        </p:nvSpPr>
        <p:spPr>
          <a:xfrm>
            <a:off x="633725" y="949525"/>
            <a:ext cx="1709700" cy="14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7"/>
          <p:cNvSpPr txBox="1"/>
          <p:nvPr/>
        </p:nvSpPr>
        <p:spPr>
          <a:xfrm>
            <a:off x="179900" y="740875"/>
            <a:ext cx="8826600" cy="4195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sz="1800"/>
              <a:t>Core Concepts:</a:t>
            </a:r>
            <a:r>
              <a:rPr lang="en" sz="1800"/>
              <a:t> why we use object-orientation, object, class, abstraction, encapsulation, inheritance, polymorphism</a:t>
            </a:r>
            <a:endParaRPr sz="1800"/>
          </a:p>
          <a:p>
            <a:pPr indent="-342900" lvl="0" marL="457200" rtl="0" algn="l">
              <a:spcBef>
                <a:spcPts val="0"/>
              </a:spcBef>
              <a:spcAft>
                <a:spcPts val="0"/>
              </a:spcAft>
              <a:buSzPts val="1800"/>
              <a:buAutoNum type="arabicPeriod"/>
            </a:pPr>
            <a:r>
              <a:rPr b="1" lang="en" sz="1800"/>
              <a:t>Object-Oriented Analysis and Design:</a:t>
            </a:r>
            <a:r>
              <a:rPr lang="en" sz="1800"/>
              <a:t> process, requirements, unified modeling language (UML) </a:t>
            </a:r>
            <a:endParaRPr sz="1800"/>
          </a:p>
          <a:p>
            <a:pPr indent="-342900" lvl="0" marL="457200" rtl="0" algn="l">
              <a:spcBef>
                <a:spcPts val="0"/>
              </a:spcBef>
              <a:spcAft>
                <a:spcPts val="0"/>
              </a:spcAft>
              <a:buSzPts val="1800"/>
              <a:buAutoNum type="arabicPeriod"/>
            </a:pPr>
            <a:r>
              <a:rPr b="1" lang="en" sz="1800"/>
              <a:t>Utilizing use cases: </a:t>
            </a:r>
            <a:r>
              <a:rPr lang="en" sz="1800"/>
              <a:t>use cases, actors, scenarios, diagramming use cases, user stories</a:t>
            </a:r>
            <a:endParaRPr sz="1800"/>
          </a:p>
          <a:p>
            <a:pPr indent="-342900" lvl="0" marL="457200" rtl="0" algn="l">
              <a:spcBef>
                <a:spcPts val="0"/>
              </a:spcBef>
              <a:spcAft>
                <a:spcPts val="0"/>
              </a:spcAft>
              <a:buSzPts val="1800"/>
              <a:buAutoNum type="arabicPeriod"/>
            </a:pPr>
            <a:r>
              <a:rPr b="1" lang="en" sz="1800"/>
              <a:t>Domain Modeling (Modeling the App):</a:t>
            </a:r>
            <a:r>
              <a:rPr lang="en" sz="1800"/>
              <a:t> conceptual model, identifying classes, identifying class relationships, identifying class responsibilities, using CRC cards,</a:t>
            </a:r>
            <a:endParaRPr sz="1800"/>
          </a:p>
          <a:p>
            <a:pPr indent="-342900" lvl="0" marL="457200" rtl="0" algn="l">
              <a:spcBef>
                <a:spcPts val="0"/>
              </a:spcBef>
              <a:spcAft>
                <a:spcPts val="0"/>
              </a:spcAft>
              <a:buSzPts val="1800"/>
              <a:buAutoNum type="arabicPeriod"/>
            </a:pPr>
            <a:r>
              <a:rPr b="1" lang="en" sz="1800"/>
              <a:t>Creating classes:</a:t>
            </a:r>
            <a:r>
              <a:rPr lang="en" sz="1800"/>
              <a:t> class diagrams, converting class diagrams to code, exploring object lifetime, using static or shared members</a:t>
            </a:r>
            <a:endParaRPr sz="1800"/>
          </a:p>
          <a:p>
            <a:pPr indent="-342900" lvl="0" marL="457200" rtl="0" algn="l">
              <a:spcBef>
                <a:spcPts val="0"/>
              </a:spcBef>
              <a:spcAft>
                <a:spcPts val="0"/>
              </a:spcAft>
              <a:buSzPts val="1800"/>
              <a:buAutoNum type="arabicPeriod"/>
            </a:pPr>
            <a:r>
              <a:rPr b="1" lang="en" sz="1800"/>
              <a:t>Inheritance and Composition:</a:t>
            </a:r>
            <a:r>
              <a:rPr lang="en" sz="1800"/>
              <a:t> identifying inheritance situation, using inheritance, using abstraction classes, using interfaces, using aggregation and composition</a:t>
            </a:r>
            <a:endParaRPr sz="1800"/>
          </a:p>
          <a:p>
            <a:pPr indent="-342900" lvl="0" marL="457200" rtl="0" algn="l">
              <a:spcBef>
                <a:spcPts val="0"/>
              </a:spcBef>
              <a:spcAft>
                <a:spcPts val="0"/>
              </a:spcAft>
              <a:buSzPts val="1800"/>
              <a:buAutoNum type="arabicPeriod"/>
            </a:pPr>
            <a:r>
              <a:rPr b="1" lang="en" sz="1800"/>
              <a:t>Advanced concepts:</a:t>
            </a:r>
            <a:r>
              <a:rPr lang="en" sz="1800"/>
              <a:t> creating sequence diagrams, working with advanced UML diagrams, using UML tools</a:t>
            </a:r>
            <a:endParaRPr sz="1800"/>
          </a:p>
        </p:txBody>
      </p:sp>
      <p:pic>
        <p:nvPicPr>
          <p:cNvPr id="139" name="Google Shape;139;p27"/>
          <p:cNvPicPr preferRelativeResize="0"/>
          <p:nvPr/>
        </p:nvPicPr>
        <p:blipFill>
          <a:blip r:embed="rId3">
            <a:alphaModFix/>
          </a:blip>
          <a:stretch>
            <a:fillRect/>
          </a:stretch>
        </p:blipFill>
        <p:spPr>
          <a:xfrm>
            <a:off x="9306520" y="260050"/>
            <a:ext cx="5600264" cy="4327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4"/>
          <p:cNvSpPr txBox="1"/>
          <p:nvPr>
            <p:ph idx="1" type="body"/>
          </p:nvPr>
        </p:nvSpPr>
        <p:spPr>
          <a:xfrm>
            <a:off x="1357475" y="3482700"/>
            <a:ext cx="6136200" cy="1311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400"/>
              <a:t>Objects are not always physical items</a:t>
            </a:r>
            <a:endParaRPr sz="2400"/>
          </a:p>
          <a:p>
            <a:pPr indent="0" lvl="0" marL="457200" rtl="0" algn="l">
              <a:spcBef>
                <a:spcPts val="1600"/>
              </a:spcBef>
              <a:spcAft>
                <a:spcPts val="1600"/>
              </a:spcAft>
              <a:buNone/>
            </a:pPr>
            <a:r>
              <a:rPr lang="en" sz="2400"/>
              <a:t>Objects are not always visible items</a:t>
            </a:r>
            <a:endParaRPr sz="2400"/>
          </a:p>
        </p:txBody>
      </p:sp>
      <p:pic>
        <p:nvPicPr>
          <p:cNvPr id="325" name="Google Shape;325;p54"/>
          <p:cNvPicPr preferRelativeResize="0"/>
          <p:nvPr/>
        </p:nvPicPr>
        <p:blipFill>
          <a:blip r:embed="rId3">
            <a:alphaModFix/>
          </a:blip>
          <a:stretch>
            <a:fillRect/>
          </a:stretch>
        </p:blipFill>
        <p:spPr>
          <a:xfrm>
            <a:off x="807250" y="412068"/>
            <a:ext cx="7236651" cy="2863282"/>
          </a:xfrm>
          <a:prstGeom prst="rect">
            <a:avLst/>
          </a:prstGeom>
          <a:noFill/>
          <a:ln>
            <a:noFill/>
          </a:ln>
        </p:spPr>
      </p:pic>
      <p:sp>
        <p:nvSpPr>
          <p:cNvPr id="326" name="Google Shape;326;p54"/>
          <p:cNvSpPr txBox="1"/>
          <p:nvPr/>
        </p:nvSpPr>
        <p:spPr>
          <a:xfrm>
            <a:off x="172600" y="2803800"/>
            <a:ext cx="10242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1. Identity</a:t>
            </a:r>
            <a:endParaRPr b="1">
              <a:solidFill>
                <a:srgbClr val="FF0000"/>
              </a:solidFill>
            </a:endParaRPr>
          </a:p>
        </p:txBody>
      </p:sp>
      <p:sp>
        <p:nvSpPr>
          <p:cNvPr id="327" name="Google Shape;327;p54"/>
          <p:cNvSpPr txBox="1"/>
          <p:nvPr/>
        </p:nvSpPr>
        <p:spPr>
          <a:xfrm>
            <a:off x="391225" y="1310750"/>
            <a:ext cx="12687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2</a:t>
            </a:r>
            <a:r>
              <a:rPr b="1" lang="en">
                <a:solidFill>
                  <a:srgbClr val="FF0000"/>
                </a:solidFill>
              </a:rPr>
              <a:t>. Attributes</a:t>
            </a:r>
            <a:endParaRPr b="1">
              <a:solidFill>
                <a:srgbClr val="FF0000"/>
              </a:solidFill>
            </a:endParaRPr>
          </a:p>
        </p:txBody>
      </p:sp>
      <p:sp>
        <p:nvSpPr>
          <p:cNvPr id="328" name="Google Shape;328;p54"/>
          <p:cNvSpPr txBox="1"/>
          <p:nvPr/>
        </p:nvSpPr>
        <p:spPr>
          <a:xfrm>
            <a:off x="666325" y="2191950"/>
            <a:ext cx="12687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3</a:t>
            </a:r>
            <a:r>
              <a:rPr b="1" lang="en">
                <a:solidFill>
                  <a:srgbClr val="FF0000"/>
                </a:solidFill>
              </a:rPr>
              <a:t>. Behaviors</a:t>
            </a:r>
            <a:endParaRPr b="1">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5"/>
          <p:cNvSpPr txBox="1"/>
          <p:nvPr/>
        </p:nvSpPr>
        <p:spPr>
          <a:xfrm rot="-392">
            <a:off x="625200" y="2139595"/>
            <a:ext cx="7893600" cy="8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0000"/>
                </a:solidFill>
              </a:rPr>
              <a:t>Question: Where objects come from ?</a:t>
            </a:r>
            <a:endParaRPr sz="3600">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Google Shape;338;p56"/>
          <p:cNvPicPr preferRelativeResize="0"/>
          <p:nvPr/>
        </p:nvPicPr>
        <p:blipFill rotWithShape="1">
          <a:blip r:embed="rId3">
            <a:alphaModFix amt="12000"/>
          </a:blip>
          <a:srcRect b="9287" l="0" r="0" t="7566"/>
          <a:stretch/>
        </p:blipFill>
        <p:spPr>
          <a:xfrm>
            <a:off x="1293050" y="546250"/>
            <a:ext cx="6635700" cy="4443374"/>
          </a:xfrm>
          <a:prstGeom prst="rect">
            <a:avLst/>
          </a:prstGeom>
          <a:noFill/>
          <a:ln>
            <a:noFill/>
          </a:ln>
        </p:spPr>
      </p:pic>
      <p:sp>
        <p:nvSpPr>
          <p:cNvPr id="339" name="Google Shape;339;p56"/>
          <p:cNvSpPr txBox="1"/>
          <p:nvPr>
            <p:ph type="title"/>
          </p:nvPr>
        </p:nvSpPr>
        <p:spPr>
          <a:xfrm>
            <a:off x="311700" y="949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a blueprint of an object</a:t>
            </a:r>
            <a:endParaRPr/>
          </a:p>
        </p:txBody>
      </p:sp>
      <p:sp>
        <p:nvSpPr>
          <p:cNvPr id="340" name="Google Shape;340;p56"/>
          <p:cNvSpPr txBox="1"/>
          <p:nvPr>
            <p:ph idx="1" type="body"/>
          </p:nvPr>
        </p:nvSpPr>
        <p:spPr>
          <a:xfrm>
            <a:off x="311700" y="908400"/>
            <a:ext cx="5642100" cy="109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Class describes what an object will be, but it isn’t the object itself</a:t>
            </a:r>
            <a:endParaRPr sz="2400"/>
          </a:p>
        </p:txBody>
      </p:sp>
      <p:sp>
        <p:nvSpPr>
          <p:cNvPr id="341" name="Google Shape;341;p56"/>
          <p:cNvSpPr txBox="1"/>
          <p:nvPr>
            <p:ph idx="1" type="body"/>
          </p:nvPr>
        </p:nvSpPr>
        <p:spPr>
          <a:xfrm>
            <a:off x="427700" y="1882850"/>
            <a:ext cx="8366400" cy="2987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Identity: what is it ?   </a:t>
            </a:r>
            <a:br>
              <a:rPr lang="en" sz="2000"/>
            </a:br>
            <a:r>
              <a:rPr lang="en" sz="2000">
                <a:solidFill>
                  <a:srgbClr val="999999"/>
                </a:solidFill>
              </a:rPr>
              <a:t>(e.g. Employee, Player, Event, BankAccount)</a:t>
            </a:r>
            <a:br>
              <a:rPr lang="en" sz="2000">
                <a:solidFill>
                  <a:srgbClr val="999999"/>
                </a:solidFill>
              </a:rPr>
            </a:br>
            <a:endParaRPr sz="2000">
              <a:solidFill>
                <a:srgbClr val="999999"/>
              </a:solidFill>
            </a:endParaRPr>
          </a:p>
          <a:p>
            <a:pPr indent="-355600" lvl="0" marL="457200" rtl="0" algn="l">
              <a:spcBef>
                <a:spcPts val="0"/>
              </a:spcBef>
              <a:spcAft>
                <a:spcPts val="0"/>
              </a:spcAft>
              <a:buSzPts val="2000"/>
              <a:buAutoNum type="arabicPeriod"/>
            </a:pPr>
            <a:r>
              <a:rPr lang="en" sz="2000"/>
              <a:t>Attributes: what describes it ?  </a:t>
            </a:r>
            <a:br>
              <a:rPr lang="en" sz="2000"/>
            </a:br>
            <a:r>
              <a:rPr lang="en" sz="2000"/>
              <a:t> </a:t>
            </a:r>
            <a:r>
              <a:rPr lang="en" sz="2000">
                <a:solidFill>
                  <a:srgbClr val="999999"/>
                </a:solidFill>
              </a:rPr>
              <a:t>(e.g. Width, Height, Score)</a:t>
            </a:r>
            <a:br>
              <a:rPr lang="en" sz="2000">
                <a:solidFill>
                  <a:srgbClr val="999999"/>
                </a:solidFill>
              </a:rPr>
            </a:br>
            <a:endParaRPr sz="2000">
              <a:solidFill>
                <a:srgbClr val="999999"/>
              </a:solidFill>
            </a:endParaRPr>
          </a:p>
          <a:p>
            <a:pPr indent="-355600" lvl="0" marL="457200" rtl="0" algn="l">
              <a:spcBef>
                <a:spcPts val="0"/>
              </a:spcBef>
              <a:spcAft>
                <a:spcPts val="0"/>
              </a:spcAft>
              <a:buSzPts val="2000"/>
              <a:buAutoNum type="arabicPeriod"/>
            </a:pPr>
            <a:r>
              <a:rPr lang="en" sz="2000"/>
              <a:t>Behavior: what can it do ?  </a:t>
            </a:r>
            <a:br>
              <a:rPr lang="en" sz="2000"/>
            </a:br>
            <a:r>
              <a:rPr lang="en" sz="2000">
                <a:solidFill>
                  <a:srgbClr val="999999"/>
                </a:solidFill>
              </a:rPr>
              <a:t>(e.g. Play, Open, Close, Save)</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7"/>
          <p:cNvSpPr txBox="1"/>
          <p:nvPr>
            <p:ph type="title"/>
          </p:nvPr>
        </p:nvSpPr>
        <p:spPr>
          <a:xfrm>
            <a:off x="311700" y="2080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bank account </a:t>
            </a:r>
            <a:r>
              <a:rPr lang="en"/>
              <a:t>Class</a:t>
            </a:r>
            <a:endParaRPr/>
          </a:p>
        </p:txBody>
      </p:sp>
      <p:sp>
        <p:nvSpPr>
          <p:cNvPr id="347" name="Google Shape;347;p57"/>
          <p:cNvSpPr txBox="1"/>
          <p:nvPr>
            <p:ph idx="1" type="body"/>
          </p:nvPr>
        </p:nvSpPr>
        <p:spPr>
          <a:xfrm>
            <a:off x="388800" y="1568050"/>
            <a:ext cx="8366400" cy="18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a:t>
            </a:r>
            <a:r>
              <a:rPr lang="en">
                <a:solidFill>
                  <a:srgbClr val="999999"/>
                </a:solidFill>
              </a:rPr>
              <a:t>BankAccount</a:t>
            </a:r>
            <a:endParaRPr>
              <a:solidFill>
                <a:srgbClr val="999999"/>
              </a:solidFill>
            </a:endParaRPr>
          </a:p>
          <a:p>
            <a:pPr indent="0" lvl="0" marL="0" rtl="0" algn="l">
              <a:spcBef>
                <a:spcPts val="1600"/>
              </a:spcBef>
              <a:spcAft>
                <a:spcPts val="0"/>
              </a:spcAft>
              <a:buNone/>
            </a:pPr>
            <a:r>
              <a:rPr lang="en"/>
              <a:t>Attributes: </a:t>
            </a:r>
            <a:r>
              <a:rPr lang="en">
                <a:solidFill>
                  <a:srgbClr val="999999"/>
                </a:solidFill>
              </a:rPr>
              <a:t>accountNumber, balance, dateOpen, accountType</a:t>
            </a:r>
            <a:endParaRPr>
              <a:solidFill>
                <a:srgbClr val="999999"/>
              </a:solidFill>
            </a:endParaRPr>
          </a:p>
          <a:p>
            <a:pPr indent="0" lvl="0" marL="0" rtl="0" algn="l">
              <a:spcBef>
                <a:spcPts val="1600"/>
              </a:spcBef>
              <a:spcAft>
                <a:spcPts val="1600"/>
              </a:spcAft>
              <a:buNone/>
            </a:pPr>
            <a:r>
              <a:rPr lang="en"/>
              <a:t>Behavior: </a:t>
            </a:r>
            <a:r>
              <a:rPr lang="en">
                <a:solidFill>
                  <a:srgbClr val="999999"/>
                </a:solidFill>
              </a:rPr>
              <a:t>open(), close(), deposit(), withdraw()</a:t>
            </a:r>
            <a:endParaRPr>
              <a:solidFill>
                <a:srgbClr val="99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8"/>
          <p:cNvSpPr txBox="1"/>
          <p:nvPr/>
        </p:nvSpPr>
        <p:spPr>
          <a:xfrm>
            <a:off x="1401700" y="3909100"/>
            <a:ext cx="11286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Class</a:t>
            </a:r>
            <a:endParaRPr b="1" sz="2400"/>
          </a:p>
        </p:txBody>
      </p:sp>
      <p:sp>
        <p:nvSpPr>
          <p:cNvPr id="353" name="Google Shape;353;p58"/>
          <p:cNvSpPr txBox="1"/>
          <p:nvPr/>
        </p:nvSpPr>
        <p:spPr>
          <a:xfrm>
            <a:off x="4750175" y="3778425"/>
            <a:ext cx="27201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Object (instance) </a:t>
            </a:r>
            <a:endParaRPr b="1" sz="2400"/>
          </a:p>
        </p:txBody>
      </p:sp>
      <p:pic>
        <p:nvPicPr>
          <p:cNvPr id="354" name="Google Shape;354;p58"/>
          <p:cNvPicPr preferRelativeResize="0"/>
          <p:nvPr/>
        </p:nvPicPr>
        <p:blipFill rotWithShape="1">
          <a:blip r:embed="rId3">
            <a:alphaModFix/>
          </a:blip>
          <a:srcRect b="16641" l="0" r="0" t="5373"/>
          <a:stretch/>
        </p:blipFill>
        <p:spPr>
          <a:xfrm>
            <a:off x="431838" y="1070100"/>
            <a:ext cx="8161525" cy="2839000"/>
          </a:xfrm>
          <a:prstGeom prst="rect">
            <a:avLst/>
          </a:prstGeom>
          <a:noFill/>
          <a:ln>
            <a:noFill/>
          </a:ln>
        </p:spPr>
      </p:pic>
      <p:sp>
        <p:nvSpPr>
          <p:cNvPr id="355" name="Google Shape;355;p58"/>
          <p:cNvSpPr txBox="1"/>
          <p:nvPr/>
        </p:nvSpPr>
        <p:spPr>
          <a:xfrm>
            <a:off x="3884350" y="711675"/>
            <a:ext cx="4810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Creating objects = instantiation</a:t>
            </a:r>
            <a:endParaRPr b="1"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311700" y="2080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Classes in OO Languages</a:t>
            </a:r>
            <a:endParaRPr/>
          </a:p>
        </p:txBody>
      </p:sp>
      <p:sp>
        <p:nvSpPr>
          <p:cNvPr id="361" name="Google Shape;361;p59"/>
          <p:cNvSpPr txBox="1"/>
          <p:nvPr>
            <p:ph idx="1" type="body"/>
          </p:nvPr>
        </p:nvSpPr>
        <p:spPr>
          <a:xfrm>
            <a:off x="388800" y="1156075"/>
            <a:ext cx="8366400" cy="3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OOP languages provide many pre-written generic classes at minimum: strings, dates, collections, file I/O, networking</a:t>
            </a:r>
            <a:endParaRPr/>
          </a:p>
          <a:p>
            <a:pPr indent="-381000" lvl="0" marL="457200" rtl="0" algn="l">
              <a:spcBef>
                <a:spcPts val="1600"/>
              </a:spcBef>
              <a:spcAft>
                <a:spcPts val="0"/>
              </a:spcAft>
              <a:buSzPts val="2400"/>
              <a:buChar char="-"/>
            </a:pPr>
            <a:r>
              <a:rPr b="1" lang="en" sz="2400"/>
              <a:t>Java Class Library (4,000 classes)</a:t>
            </a:r>
            <a:endParaRPr b="1" sz="2400"/>
          </a:p>
          <a:p>
            <a:pPr indent="-381000" lvl="0" marL="457200" rtl="0" algn="l">
              <a:spcBef>
                <a:spcPts val="0"/>
              </a:spcBef>
              <a:spcAft>
                <a:spcPts val="0"/>
              </a:spcAft>
              <a:buSzPts val="2400"/>
              <a:buChar char="-"/>
            </a:pPr>
            <a:r>
              <a:rPr b="1" lang="en" sz="2400"/>
              <a:t>.NET Framework BCL</a:t>
            </a:r>
            <a:endParaRPr b="1" sz="2400"/>
          </a:p>
          <a:p>
            <a:pPr indent="-381000" lvl="0" marL="457200" rtl="0" algn="l">
              <a:spcBef>
                <a:spcPts val="0"/>
              </a:spcBef>
              <a:spcAft>
                <a:spcPts val="0"/>
              </a:spcAft>
              <a:buSzPts val="2400"/>
              <a:buChar char="-"/>
            </a:pPr>
            <a:r>
              <a:rPr b="1" lang="en" sz="2400"/>
              <a:t>C++ Standard Library </a:t>
            </a:r>
            <a:endParaRPr b="1" sz="2400"/>
          </a:p>
          <a:p>
            <a:pPr indent="-381000" lvl="0" marL="457200" rtl="0" algn="l">
              <a:spcBef>
                <a:spcPts val="0"/>
              </a:spcBef>
              <a:spcAft>
                <a:spcPts val="0"/>
              </a:spcAft>
              <a:buSzPts val="2400"/>
              <a:buChar char="-"/>
            </a:pPr>
            <a:r>
              <a:rPr b="1" lang="en" sz="2400"/>
              <a:t>Ruby Standard Library</a:t>
            </a:r>
            <a:endParaRPr b="1" sz="2400"/>
          </a:p>
          <a:p>
            <a:pPr indent="-381000" lvl="0" marL="457200" rtl="0" algn="l">
              <a:spcBef>
                <a:spcPts val="0"/>
              </a:spcBef>
              <a:spcAft>
                <a:spcPts val="0"/>
              </a:spcAft>
              <a:buSzPts val="2400"/>
              <a:buChar char="-"/>
            </a:pPr>
            <a:r>
              <a:rPr b="1" lang="en" sz="2400"/>
              <a:t>Python Standard Library</a:t>
            </a:r>
            <a:endParaRPr b="1"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311700" y="20700"/>
            <a:ext cx="8520600" cy="12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bstraction: focus on the essentials, ignore the irrelevant, ignore the unimportant</a:t>
            </a:r>
            <a:endParaRPr/>
          </a:p>
        </p:txBody>
      </p:sp>
      <p:sp>
        <p:nvSpPr>
          <p:cNvPr id="367" name="Google Shape;367;p60"/>
          <p:cNvSpPr txBox="1"/>
          <p:nvPr>
            <p:ph idx="1" type="body"/>
          </p:nvPr>
        </p:nvSpPr>
        <p:spPr>
          <a:xfrm>
            <a:off x="567600" y="4127675"/>
            <a:ext cx="8008800" cy="86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t>“Focus on the essential qualities </a:t>
            </a:r>
            <a:br>
              <a:rPr b="1" lang="en" sz="2000"/>
            </a:br>
            <a:r>
              <a:rPr b="1" lang="en" sz="2000"/>
              <a:t>rather than one specific example”</a:t>
            </a:r>
            <a:endParaRPr b="1" sz="2000"/>
          </a:p>
        </p:txBody>
      </p:sp>
      <p:pic>
        <p:nvPicPr>
          <p:cNvPr id="368" name="Google Shape;368;p60"/>
          <p:cNvPicPr preferRelativeResize="0"/>
          <p:nvPr/>
        </p:nvPicPr>
        <p:blipFill>
          <a:blip r:embed="rId3">
            <a:alphaModFix/>
          </a:blip>
          <a:stretch>
            <a:fillRect/>
          </a:stretch>
        </p:blipFill>
        <p:spPr>
          <a:xfrm>
            <a:off x="986875" y="1355800"/>
            <a:ext cx="4354949" cy="2714175"/>
          </a:xfrm>
          <a:prstGeom prst="rect">
            <a:avLst/>
          </a:prstGeom>
          <a:noFill/>
          <a:ln>
            <a:noFill/>
          </a:ln>
        </p:spPr>
      </p:pic>
      <p:sp>
        <p:nvSpPr>
          <p:cNvPr id="369" name="Google Shape;369;p60"/>
          <p:cNvSpPr txBox="1"/>
          <p:nvPr/>
        </p:nvSpPr>
        <p:spPr>
          <a:xfrm>
            <a:off x="5466575" y="2370475"/>
            <a:ext cx="3255900" cy="107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chemeClr val="dk2"/>
                </a:solidFill>
                <a:latin typeface="Open Sans"/>
                <a:ea typeface="Open Sans"/>
                <a:cs typeface="Open Sans"/>
                <a:sym typeface="Open Sans"/>
              </a:rPr>
              <a:t>We create just </a:t>
            </a:r>
            <a:r>
              <a:rPr b="1" lang="en" sz="2400">
                <a:solidFill>
                  <a:schemeClr val="dk2"/>
                </a:solidFill>
                <a:latin typeface="Open Sans"/>
                <a:ea typeface="Open Sans"/>
                <a:cs typeface="Open Sans"/>
                <a:sym typeface="Open Sans"/>
              </a:rPr>
              <a:t>one bank account class</a:t>
            </a:r>
            <a:r>
              <a:rPr lang="en" sz="2400">
                <a:solidFill>
                  <a:schemeClr val="dk2"/>
                </a:solidFill>
                <a:latin typeface="Open Sans"/>
                <a:ea typeface="Open Sans"/>
                <a:cs typeface="Open Sans"/>
                <a:sym typeface="Open Sans"/>
              </a:rPr>
              <a:t> </a:t>
            </a:r>
            <a:endParaRPr/>
          </a:p>
        </p:txBody>
      </p:sp>
      <p:pic>
        <p:nvPicPr>
          <p:cNvPr id="370" name="Google Shape;370;p60"/>
          <p:cNvPicPr preferRelativeResize="0"/>
          <p:nvPr/>
        </p:nvPicPr>
        <p:blipFill rotWithShape="1">
          <a:blip r:embed="rId4">
            <a:alphaModFix/>
          </a:blip>
          <a:srcRect b="53377" l="3988" r="75502" t="21173"/>
          <a:stretch/>
        </p:blipFill>
        <p:spPr>
          <a:xfrm>
            <a:off x="2748900" y="1850075"/>
            <a:ext cx="1050699" cy="581575"/>
          </a:xfrm>
          <a:prstGeom prst="rect">
            <a:avLst/>
          </a:prstGeom>
          <a:noFill/>
          <a:ln>
            <a:noFill/>
          </a:ln>
        </p:spPr>
      </p:pic>
      <p:pic>
        <p:nvPicPr>
          <p:cNvPr id="371" name="Google Shape;371;p60"/>
          <p:cNvPicPr preferRelativeResize="0"/>
          <p:nvPr/>
        </p:nvPicPr>
        <p:blipFill rotWithShape="1">
          <a:blip r:embed="rId4">
            <a:alphaModFix/>
          </a:blip>
          <a:srcRect b="62049" l="42462" r="47807" t="18053"/>
          <a:stretch/>
        </p:blipFill>
        <p:spPr>
          <a:xfrm>
            <a:off x="1747075" y="2766575"/>
            <a:ext cx="794100" cy="724375"/>
          </a:xfrm>
          <a:prstGeom prst="rect">
            <a:avLst/>
          </a:prstGeom>
          <a:noFill/>
          <a:ln>
            <a:noFill/>
          </a:ln>
        </p:spPr>
      </p:pic>
      <p:pic>
        <p:nvPicPr>
          <p:cNvPr id="372" name="Google Shape;372;p60"/>
          <p:cNvPicPr preferRelativeResize="0"/>
          <p:nvPr/>
        </p:nvPicPr>
        <p:blipFill rotWithShape="1">
          <a:blip r:embed="rId4">
            <a:alphaModFix/>
          </a:blip>
          <a:srcRect b="62245" l="62337" r="28581" t="17856"/>
          <a:stretch/>
        </p:blipFill>
        <p:spPr>
          <a:xfrm>
            <a:off x="4351575" y="2766575"/>
            <a:ext cx="741124" cy="724375"/>
          </a:xfrm>
          <a:prstGeom prst="rect">
            <a:avLst/>
          </a:prstGeom>
          <a:noFill/>
          <a:ln>
            <a:noFill/>
          </a:ln>
        </p:spPr>
      </p:pic>
      <p:sp>
        <p:nvSpPr>
          <p:cNvPr id="373" name="Google Shape;373;p60"/>
          <p:cNvSpPr/>
          <p:nvPr/>
        </p:nvSpPr>
        <p:spPr>
          <a:xfrm>
            <a:off x="2759325" y="2703300"/>
            <a:ext cx="1352700" cy="31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61"/>
          <p:cNvSpPr txBox="1"/>
          <p:nvPr>
            <p:ph type="title"/>
          </p:nvPr>
        </p:nvSpPr>
        <p:spPr>
          <a:xfrm>
            <a:off x="136775" y="86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ncapsulation: restrict access to inner workings of that class</a:t>
            </a:r>
            <a:endParaRPr/>
          </a:p>
        </p:txBody>
      </p:sp>
      <p:sp>
        <p:nvSpPr>
          <p:cNvPr id="379" name="Google Shape;379;p61"/>
          <p:cNvSpPr txBox="1"/>
          <p:nvPr>
            <p:ph idx="1" type="body"/>
          </p:nvPr>
        </p:nvSpPr>
        <p:spPr>
          <a:xfrm>
            <a:off x="382175" y="4184175"/>
            <a:ext cx="8275200" cy="8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don’t want others to be able to </a:t>
            </a:r>
            <a:r>
              <a:rPr b="1" lang="en"/>
              <a:t>reach in </a:t>
            </a:r>
            <a:r>
              <a:rPr lang="en"/>
              <a:t>and </a:t>
            </a:r>
            <a:r>
              <a:rPr b="1" lang="en"/>
              <a:t>change</a:t>
            </a:r>
            <a:r>
              <a:rPr lang="en"/>
              <a:t> the balance without going through the </a:t>
            </a:r>
            <a:r>
              <a:rPr b="1" lang="en"/>
              <a:t>deposit()</a:t>
            </a:r>
            <a:r>
              <a:rPr lang="en"/>
              <a:t> or </a:t>
            </a:r>
            <a:r>
              <a:rPr b="1" lang="en"/>
              <a:t>withdraw()</a:t>
            </a:r>
            <a:endParaRPr b="1"/>
          </a:p>
        </p:txBody>
      </p:sp>
      <p:sp>
        <p:nvSpPr>
          <p:cNvPr id="380" name="Google Shape;380;p61"/>
          <p:cNvSpPr txBox="1"/>
          <p:nvPr/>
        </p:nvSpPr>
        <p:spPr>
          <a:xfrm>
            <a:off x="2257800" y="1483700"/>
            <a:ext cx="2169600" cy="434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Bank Account</a:t>
            </a:r>
            <a:endParaRPr/>
          </a:p>
        </p:txBody>
      </p:sp>
      <p:sp>
        <p:nvSpPr>
          <p:cNvPr id="381" name="Google Shape;381;p61"/>
          <p:cNvSpPr txBox="1"/>
          <p:nvPr/>
        </p:nvSpPr>
        <p:spPr>
          <a:xfrm>
            <a:off x="2257875" y="1911275"/>
            <a:ext cx="2169600" cy="1068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accountNumber</a:t>
            </a:r>
            <a:endParaRPr/>
          </a:p>
          <a:p>
            <a:pPr indent="0" lvl="0" marL="0" rtl="0" algn="l">
              <a:spcBef>
                <a:spcPts val="0"/>
              </a:spcBef>
              <a:spcAft>
                <a:spcPts val="0"/>
              </a:spcAft>
              <a:buNone/>
            </a:pPr>
            <a:r>
              <a:rPr lang="en"/>
              <a:t>balance</a:t>
            </a:r>
            <a:endParaRPr/>
          </a:p>
          <a:p>
            <a:pPr indent="0" lvl="0" marL="0" rtl="0" algn="l">
              <a:spcBef>
                <a:spcPts val="0"/>
              </a:spcBef>
              <a:spcAft>
                <a:spcPts val="0"/>
              </a:spcAft>
              <a:buNone/>
            </a:pPr>
            <a:r>
              <a:rPr lang="en"/>
              <a:t>dateOpened</a:t>
            </a:r>
            <a:endParaRPr/>
          </a:p>
          <a:p>
            <a:pPr indent="0" lvl="0" marL="0" rtl="0" algn="l">
              <a:spcBef>
                <a:spcPts val="0"/>
              </a:spcBef>
              <a:spcAft>
                <a:spcPts val="0"/>
              </a:spcAft>
              <a:buNone/>
            </a:pPr>
            <a:r>
              <a:rPr lang="en"/>
              <a:t>account Type</a:t>
            </a:r>
            <a:endParaRPr/>
          </a:p>
        </p:txBody>
      </p:sp>
      <p:sp>
        <p:nvSpPr>
          <p:cNvPr id="382" name="Google Shape;382;p61"/>
          <p:cNvSpPr txBox="1"/>
          <p:nvPr/>
        </p:nvSpPr>
        <p:spPr>
          <a:xfrm>
            <a:off x="2257800" y="2979575"/>
            <a:ext cx="2169600" cy="1053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open( )</a:t>
            </a:r>
            <a:endParaRPr/>
          </a:p>
          <a:p>
            <a:pPr indent="0" lvl="0" marL="0" rtl="0" algn="l">
              <a:spcBef>
                <a:spcPts val="0"/>
              </a:spcBef>
              <a:spcAft>
                <a:spcPts val="0"/>
              </a:spcAft>
              <a:buNone/>
            </a:pPr>
            <a:r>
              <a:rPr lang="en"/>
              <a:t>close( )</a:t>
            </a:r>
            <a:endParaRPr/>
          </a:p>
          <a:p>
            <a:pPr indent="0" lvl="0" marL="0" rtl="0" algn="l">
              <a:spcBef>
                <a:spcPts val="0"/>
              </a:spcBef>
              <a:spcAft>
                <a:spcPts val="0"/>
              </a:spcAft>
              <a:buNone/>
            </a:pPr>
            <a:r>
              <a:rPr lang="en"/>
              <a:t>deposit( )</a:t>
            </a:r>
            <a:endParaRPr/>
          </a:p>
          <a:p>
            <a:pPr indent="0" lvl="0" marL="0" rtl="0" algn="l">
              <a:spcBef>
                <a:spcPts val="0"/>
              </a:spcBef>
              <a:spcAft>
                <a:spcPts val="0"/>
              </a:spcAft>
              <a:buNone/>
            </a:pPr>
            <a:r>
              <a:rPr lang="en"/>
              <a:t>withdraw( )</a:t>
            </a:r>
            <a:endParaRPr/>
          </a:p>
        </p:txBody>
      </p:sp>
      <p:cxnSp>
        <p:nvCxnSpPr>
          <p:cNvPr id="383" name="Google Shape;383;p61"/>
          <p:cNvCxnSpPr/>
          <p:nvPr/>
        </p:nvCxnSpPr>
        <p:spPr>
          <a:xfrm flipH="1">
            <a:off x="3661300" y="2227475"/>
            <a:ext cx="1404000" cy="94500"/>
          </a:xfrm>
          <a:prstGeom prst="straightConnector1">
            <a:avLst/>
          </a:prstGeom>
          <a:noFill/>
          <a:ln cap="flat" cmpd="sng" w="38100">
            <a:solidFill>
              <a:schemeClr val="dk2"/>
            </a:solidFill>
            <a:prstDash val="solid"/>
            <a:round/>
            <a:headEnd len="med" w="med" type="none"/>
            <a:tailEnd len="med" w="med" type="triangle"/>
          </a:ln>
        </p:spPr>
      </p:cxnSp>
      <p:sp>
        <p:nvSpPr>
          <p:cNvPr id="384" name="Google Shape;384;p61"/>
          <p:cNvSpPr txBox="1"/>
          <p:nvPr>
            <p:ph idx="1" type="body"/>
          </p:nvPr>
        </p:nvSpPr>
        <p:spPr>
          <a:xfrm>
            <a:off x="5123575" y="1355425"/>
            <a:ext cx="2889000" cy="17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can control access to it so that it’s accessible from inside of that object itself</a:t>
            </a:r>
            <a:endParaRPr sz="1600"/>
          </a:p>
          <a:p>
            <a:pPr indent="0" lvl="0" marL="0" rtl="0" algn="l">
              <a:spcBef>
                <a:spcPts val="1600"/>
              </a:spcBef>
              <a:spcAft>
                <a:spcPts val="1600"/>
              </a:spcAft>
              <a:buNone/>
            </a:pPr>
            <a:r>
              <a:rPr lang="en" sz="1600"/>
              <a:t>How much?</a:t>
            </a:r>
            <a:br>
              <a:rPr lang="en" sz="1600"/>
            </a:br>
            <a:r>
              <a:rPr lang="en" sz="1600"/>
              <a:t>Ans: as much as possible</a:t>
            </a:r>
            <a:endParaRPr sz="1600"/>
          </a:p>
        </p:txBody>
      </p:sp>
      <p:cxnSp>
        <p:nvCxnSpPr>
          <p:cNvPr id="385" name="Google Shape;385;p61"/>
          <p:cNvCxnSpPr/>
          <p:nvPr/>
        </p:nvCxnSpPr>
        <p:spPr>
          <a:xfrm flipH="1">
            <a:off x="3324100" y="2340425"/>
            <a:ext cx="1784400" cy="1341300"/>
          </a:xfrm>
          <a:prstGeom prst="straightConnector1">
            <a:avLst/>
          </a:prstGeom>
          <a:noFill/>
          <a:ln cap="flat" cmpd="sng" w="38100">
            <a:solidFill>
              <a:schemeClr val="dk2"/>
            </a:solidFill>
            <a:prstDash val="solid"/>
            <a:round/>
            <a:headEnd len="med" w="med" type="none"/>
            <a:tailEnd len="med" w="med" type="triangle"/>
          </a:ln>
        </p:spPr>
      </p:cxnSp>
      <p:sp>
        <p:nvSpPr>
          <p:cNvPr id="386" name="Google Shape;386;p61"/>
          <p:cNvSpPr txBox="1"/>
          <p:nvPr/>
        </p:nvSpPr>
        <p:spPr>
          <a:xfrm>
            <a:off x="1409050" y="2979575"/>
            <a:ext cx="7719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public</a:t>
            </a:r>
            <a:endParaRPr b="1">
              <a:solidFill>
                <a:srgbClr val="FF0000"/>
              </a:solidFill>
            </a:endParaRPr>
          </a:p>
        </p:txBody>
      </p:sp>
      <p:sp>
        <p:nvSpPr>
          <p:cNvPr id="387" name="Google Shape;387;p61"/>
          <p:cNvSpPr txBox="1"/>
          <p:nvPr/>
        </p:nvSpPr>
        <p:spPr>
          <a:xfrm>
            <a:off x="1409050" y="3528525"/>
            <a:ext cx="7719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private</a:t>
            </a:r>
            <a:endParaRPr b="1">
              <a:solidFill>
                <a:srgbClr val="FF0000"/>
              </a:solidFill>
            </a:endParaRPr>
          </a:p>
        </p:txBody>
      </p:sp>
      <p:sp>
        <p:nvSpPr>
          <p:cNvPr id="388" name="Google Shape;388;p61"/>
          <p:cNvSpPr txBox="1"/>
          <p:nvPr/>
        </p:nvSpPr>
        <p:spPr>
          <a:xfrm>
            <a:off x="1409050" y="2255525"/>
            <a:ext cx="7719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private</a:t>
            </a:r>
            <a:endParaRPr b="1">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62"/>
          <p:cNvPicPr preferRelativeResize="0"/>
          <p:nvPr/>
        </p:nvPicPr>
        <p:blipFill>
          <a:blip r:embed="rId3">
            <a:alphaModFix/>
          </a:blip>
          <a:stretch>
            <a:fillRect/>
          </a:stretch>
        </p:blipFill>
        <p:spPr>
          <a:xfrm>
            <a:off x="3802925" y="913375"/>
            <a:ext cx="2257425" cy="2257425"/>
          </a:xfrm>
          <a:prstGeom prst="rect">
            <a:avLst/>
          </a:prstGeom>
          <a:noFill/>
          <a:ln>
            <a:noFill/>
          </a:ln>
        </p:spPr>
      </p:pic>
      <p:sp>
        <p:nvSpPr>
          <p:cNvPr id="394" name="Google Shape;394;p62"/>
          <p:cNvSpPr txBox="1"/>
          <p:nvPr>
            <p:ph idx="1" type="body"/>
          </p:nvPr>
        </p:nvSpPr>
        <p:spPr>
          <a:xfrm>
            <a:off x="382175" y="3046075"/>
            <a:ext cx="8275200" cy="17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use the phone</a:t>
            </a:r>
            <a:endParaRPr/>
          </a:p>
          <a:p>
            <a:pPr indent="0" lvl="0" marL="0" rtl="0" algn="l">
              <a:spcBef>
                <a:spcPts val="1600"/>
              </a:spcBef>
              <a:spcAft>
                <a:spcPts val="0"/>
              </a:spcAft>
              <a:buNone/>
            </a:pPr>
            <a:r>
              <a:rPr lang="en"/>
              <a:t>You don’t change anything </a:t>
            </a:r>
            <a:r>
              <a:rPr b="1" lang="en"/>
              <a:t>inside</a:t>
            </a:r>
            <a:endParaRPr b="1"/>
          </a:p>
          <a:p>
            <a:pPr indent="0" lvl="0" marL="0" rtl="0" algn="l">
              <a:spcBef>
                <a:spcPts val="1600"/>
              </a:spcBef>
              <a:spcAft>
                <a:spcPts val="0"/>
              </a:spcAft>
              <a:buNone/>
            </a:pPr>
            <a:r>
              <a:rPr lang="en"/>
              <a:t>You just use the </a:t>
            </a:r>
            <a:r>
              <a:rPr b="1" lang="en"/>
              <a:t>keypad</a:t>
            </a:r>
            <a:r>
              <a:rPr lang="en"/>
              <a:t> to make a call</a:t>
            </a:r>
            <a:endParaRPr/>
          </a:p>
          <a:p>
            <a:pPr indent="0" lvl="0" marL="0" rtl="0" algn="l">
              <a:spcBef>
                <a:spcPts val="1600"/>
              </a:spcBef>
              <a:spcAft>
                <a:spcPts val="1600"/>
              </a:spcAft>
              <a:buNone/>
            </a:pPr>
            <a:r>
              <a:t/>
            </a:r>
            <a:endParaRPr/>
          </a:p>
        </p:txBody>
      </p:sp>
      <p:sp>
        <p:nvSpPr>
          <p:cNvPr id="395" name="Google Shape;395;p62"/>
          <p:cNvSpPr txBox="1"/>
          <p:nvPr>
            <p:ph type="title"/>
          </p:nvPr>
        </p:nvSpPr>
        <p:spPr>
          <a:xfrm>
            <a:off x="136775" y="86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Encapsulation: restrict access to inner workings of that class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3"/>
          <p:cNvSpPr txBox="1"/>
          <p:nvPr>
            <p:ph type="title"/>
          </p:nvPr>
        </p:nvSpPr>
        <p:spPr>
          <a:xfrm>
            <a:off x="311700" y="-19650"/>
            <a:ext cx="8520600" cy="11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nheritance: code reuse, create new class from existing class</a:t>
            </a:r>
            <a:endParaRPr/>
          </a:p>
        </p:txBody>
      </p:sp>
      <p:sp>
        <p:nvSpPr>
          <p:cNvPr id="401" name="Google Shape;401;p63"/>
          <p:cNvSpPr txBox="1"/>
          <p:nvPr>
            <p:ph idx="1" type="body"/>
          </p:nvPr>
        </p:nvSpPr>
        <p:spPr>
          <a:xfrm>
            <a:off x="312775" y="3664175"/>
            <a:ext cx="8245500" cy="11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Person class</a:t>
            </a:r>
            <a:endParaRPr/>
          </a:p>
          <a:p>
            <a:pPr indent="0" lvl="0" marL="0" rtl="0" algn="l">
              <a:spcBef>
                <a:spcPts val="1600"/>
              </a:spcBef>
              <a:spcAft>
                <a:spcPts val="1600"/>
              </a:spcAft>
              <a:buNone/>
            </a:pPr>
            <a:r>
              <a:rPr lang="en"/>
              <a:t>What if we want to create a Customer class ?</a:t>
            </a:r>
            <a:endParaRPr/>
          </a:p>
        </p:txBody>
      </p:sp>
      <p:sp>
        <p:nvSpPr>
          <p:cNvPr id="402" name="Google Shape;402;p63"/>
          <p:cNvSpPr txBox="1"/>
          <p:nvPr/>
        </p:nvSpPr>
        <p:spPr>
          <a:xfrm>
            <a:off x="3446425" y="1555775"/>
            <a:ext cx="19782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Person</a:t>
            </a:r>
            <a:endParaRPr b="1"/>
          </a:p>
          <a:p>
            <a:pPr indent="0" lvl="0" marL="0" rtl="0" algn="ctr">
              <a:spcBef>
                <a:spcPts val="0"/>
              </a:spcBef>
              <a:spcAft>
                <a:spcPts val="0"/>
              </a:spcAft>
              <a:buNone/>
            </a:pPr>
            <a:r>
              <a:t/>
            </a:r>
            <a:endParaRPr/>
          </a:p>
        </p:txBody>
      </p:sp>
      <p:sp>
        <p:nvSpPr>
          <p:cNvPr id="403" name="Google Shape;403;p63"/>
          <p:cNvSpPr txBox="1"/>
          <p:nvPr/>
        </p:nvSpPr>
        <p:spPr>
          <a:xfrm>
            <a:off x="3446425" y="1945050"/>
            <a:ext cx="1978200" cy="80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a:p>
            <a:pPr indent="0" lvl="0" marL="0" rtl="0" algn="l">
              <a:spcBef>
                <a:spcPts val="0"/>
              </a:spcBef>
              <a:spcAft>
                <a:spcPts val="0"/>
              </a:spcAft>
              <a:buNone/>
            </a:pPr>
            <a:r>
              <a:rPr lang="en"/>
              <a:t>email</a:t>
            </a:r>
            <a:endParaRPr/>
          </a:p>
          <a:p>
            <a:pPr indent="0" lvl="0" marL="0" rtl="0" algn="l">
              <a:spcBef>
                <a:spcPts val="0"/>
              </a:spcBef>
              <a:spcAft>
                <a:spcPts val="0"/>
              </a:spcAft>
              <a:buNone/>
            </a:pPr>
            <a:r>
              <a:rPr lang="en"/>
              <a:t>phone</a:t>
            </a:r>
            <a:endParaRPr/>
          </a:p>
        </p:txBody>
      </p:sp>
      <p:sp>
        <p:nvSpPr>
          <p:cNvPr id="404" name="Google Shape;404;p63"/>
          <p:cNvSpPr txBox="1"/>
          <p:nvPr/>
        </p:nvSpPr>
        <p:spPr>
          <a:xfrm>
            <a:off x="3444000" y="2755500"/>
            <a:ext cx="19809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changeEmail (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AutoNum type="arabicPeriod"/>
            </a:pPr>
            <a:r>
              <a:rPr lang="en">
                <a:solidFill>
                  <a:srgbClr val="000000"/>
                </a:solidFill>
                <a:latin typeface="Arial"/>
                <a:ea typeface="Arial"/>
                <a:cs typeface="Arial"/>
                <a:sym typeface="Arial"/>
              </a:rPr>
              <a:t>Programming Foundations: Object-Oriented Design</a:t>
            </a:r>
            <a:endParaRPr/>
          </a:p>
        </p:txBody>
      </p:sp>
      <p:sp>
        <p:nvSpPr>
          <p:cNvPr id="145" name="Google Shape;145;p28"/>
          <p:cNvSpPr txBox="1"/>
          <p:nvPr/>
        </p:nvSpPr>
        <p:spPr>
          <a:xfrm>
            <a:off x="633725" y="949525"/>
            <a:ext cx="1709700" cy="14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8"/>
          <p:cNvSpPr txBox="1"/>
          <p:nvPr/>
        </p:nvSpPr>
        <p:spPr>
          <a:xfrm>
            <a:off x="179900" y="740875"/>
            <a:ext cx="8826600" cy="41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8. Object-Oriented Design Patterns: </a:t>
            </a:r>
            <a:r>
              <a:rPr lang="en" sz="1800"/>
              <a:t>intro design patterns, singleton pattern, memento pattern, </a:t>
            </a:r>
            <a:endParaRPr sz="1800"/>
          </a:p>
          <a:p>
            <a:pPr indent="0" lvl="0" marL="0" rtl="0" algn="l">
              <a:spcBef>
                <a:spcPts val="0"/>
              </a:spcBef>
              <a:spcAft>
                <a:spcPts val="0"/>
              </a:spcAft>
              <a:buNone/>
            </a:pPr>
            <a:r>
              <a:rPr b="1" lang="en" sz="1800"/>
              <a:t>9. Object-Oriented Design Principles:</a:t>
            </a:r>
            <a:r>
              <a:rPr lang="en" sz="1800"/>
              <a:t> intro to object-oriented design principles, explore general development principles, intro to SOLID principles, intro to GRASP principles</a:t>
            </a:r>
            <a:endParaRPr sz="1800"/>
          </a:p>
          <a:p>
            <a:pPr indent="0" lvl="0" marL="0" rtl="0" algn="l">
              <a:spcBef>
                <a:spcPts val="0"/>
              </a:spcBef>
              <a:spcAft>
                <a:spcPts val="0"/>
              </a:spcAft>
              <a:buNone/>
            </a:pPr>
            <a:r>
              <a:rPr b="1" lang="en" sz="1800"/>
              <a:t>10. Conclusion:</a:t>
            </a:r>
            <a:r>
              <a:rPr lang="en" sz="1800"/>
              <a:t> review feature support across different object-oriented languages, next-steps</a:t>
            </a:r>
            <a:endParaRPr sz="1800"/>
          </a:p>
        </p:txBody>
      </p:sp>
      <p:pic>
        <p:nvPicPr>
          <p:cNvPr id="147" name="Google Shape;147;p28"/>
          <p:cNvPicPr preferRelativeResize="0"/>
          <p:nvPr/>
        </p:nvPicPr>
        <p:blipFill>
          <a:blip r:embed="rId3">
            <a:alphaModFix/>
          </a:blip>
          <a:stretch>
            <a:fillRect/>
          </a:stretch>
        </p:blipFill>
        <p:spPr>
          <a:xfrm>
            <a:off x="9344455" y="3086050"/>
            <a:ext cx="2662870" cy="20574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4"/>
          <p:cNvSpPr txBox="1"/>
          <p:nvPr>
            <p:ph idx="1" type="body"/>
          </p:nvPr>
        </p:nvSpPr>
        <p:spPr>
          <a:xfrm>
            <a:off x="3423975" y="3637150"/>
            <a:ext cx="1909500" cy="57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Duplicate ?</a:t>
            </a:r>
            <a:endParaRPr sz="2400"/>
          </a:p>
        </p:txBody>
      </p:sp>
      <p:sp>
        <p:nvSpPr>
          <p:cNvPr id="410" name="Google Shape;410;p64"/>
          <p:cNvSpPr txBox="1"/>
          <p:nvPr/>
        </p:nvSpPr>
        <p:spPr>
          <a:xfrm>
            <a:off x="2005763" y="1521925"/>
            <a:ext cx="19782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Person</a:t>
            </a:r>
            <a:endParaRPr b="1"/>
          </a:p>
          <a:p>
            <a:pPr indent="0" lvl="0" marL="0" rtl="0" algn="ctr">
              <a:spcBef>
                <a:spcPts val="0"/>
              </a:spcBef>
              <a:spcAft>
                <a:spcPts val="0"/>
              </a:spcAft>
              <a:buNone/>
            </a:pPr>
            <a:r>
              <a:t/>
            </a:r>
            <a:endParaRPr/>
          </a:p>
        </p:txBody>
      </p:sp>
      <p:sp>
        <p:nvSpPr>
          <p:cNvPr id="411" name="Google Shape;411;p64"/>
          <p:cNvSpPr txBox="1"/>
          <p:nvPr/>
        </p:nvSpPr>
        <p:spPr>
          <a:xfrm>
            <a:off x="2005763" y="1911200"/>
            <a:ext cx="1978200" cy="80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a:p>
            <a:pPr indent="0" lvl="0" marL="0" rtl="0" algn="l">
              <a:spcBef>
                <a:spcPts val="0"/>
              </a:spcBef>
              <a:spcAft>
                <a:spcPts val="0"/>
              </a:spcAft>
              <a:buNone/>
            </a:pPr>
            <a:r>
              <a:rPr lang="en"/>
              <a:t>email</a:t>
            </a:r>
            <a:endParaRPr/>
          </a:p>
          <a:p>
            <a:pPr indent="0" lvl="0" marL="0" rtl="0" algn="l">
              <a:spcBef>
                <a:spcPts val="0"/>
              </a:spcBef>
              <a:spcAft>
                <a:spcPts val="0"/>
              </a:spcAft>
              <a:buNone/>
            </a:pPr>
            <a:r>
              <a:rPr lang="en"/>
              <a:t>phone</a:t>
            </a:r>
            <a:endParaRPr/>
          </a:p>
        </p:txBody>
      </p:sp>
      <p:sp>
        <p:nvSpPr>
          <p:cNvPr id="412" name="Google Shape;412;p64"/>
          <p:cNvSpPr txBox="1"/>
          <p:nvPr/>
        </p:nvSpPr>
        <p:spPr>
          <a:xfrm>
            <a:off x="2003338" y="2721650"/>
            <a:ext cx="19809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changeEmail ( )</a:t>
            </a:r>
            <a:endParaRPr/>
          </a:p>
        </p:txBody>
      </p:sp>
      <p:sp>
        <p:nvSpPr>
          <p:cNvPr id="413" name="Google Shape;413;p64"/>
          <p:cNvSpPr txBox="1"/>
          <p:nvPr/>
        </p:nvSpPr>
        <p:spPr>
          <a:xfrm>
            <a:off x="4774563" y="1515488"/>
            <a:ext cx="19782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Customer</a:t>
            </a:r>
            <a:endParaRPr b="1"/>
          </a:p>
          <a:p>
            <a:pPr indent="0" lvl="0" marL="0" rtl="0" algn="ctr">
              <a:spcBef>
                <a:spcPts val="0"/>
              </a:spcBef>
              <a:spcAft>
                <a:spcPts val="0"/>
              </a:spcAft>
              <a:buNone/>
            </a:pPr>
            <a:r>
              <a:t/>
            </a:r>
            <a:endParaRPr/>
          </a:p>
        </p:txBody>
      </p:sp>
      <p:sp>
        <p:nvSpPr>
          <p:cNvPr id="414" name="Google Shape;414;p64"/>
          <p:cNvSpPr txBox="1"/>
          <p:nvPr/>
        </p:nvSpPr>
        <p:spPr>
          <a:xfrm>
            <a:off x="4774563" y="1904778"/>
            <a:ext cx="1978200" cy="997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a:p>
            <a:pPr indent="0" lvl="0" marL="0" rtl="0" algn="l">
              <a:spcBef>
                <a:spcPts val="0"/>
              </a:spcBef>
              <a:spcAft>
                <a:spcPts val="0"/>
              </a:spcAft>
              <a:buNone/>
            </a:pPr>
            <a:r>
              <a:rPr lang="en"/>
              <a:t>email</a:t>
            </a:r>
            <a:endParaRPr/>
          </a:p>
          <a:p>
            <a:pPr indent="0" lvl="0" marL="0" rtl="0" algn="l">
              <a:spcBef>
                <a:spcPts val="0"/>
              </a:spcBef>
              <a:spcAft>
                <a:spcPts val="0"/>
              </a:spcAft>
              <a:buNone/>
            </a:pPr>
            <a:r>
              <a:rPr lang="en"/>
              <a:t>phone</a:t>
            </a:r>
            <a:endParaRPr/>
          </a:p>
          <a:p>
            <a:pPr indent="0" lvl="0" marL="0" rtl="0" algn="l">
              <a:spcBef>
                <a:spcPts val="0"/>
              </a:spcBef>
              <a:spcAft>
                <a:spcPts val="0"/>
              </a:spcAft>
              <a:buNone/>
            </a:pPr>
            <a:r>
              <a:rPr lang="en"/>
              <a:t>customerNumber</a:t>
            </a:r>
            <a:endParaRPr/>
          </a:p>
        </p:txBody>
      </p:sp>
      <p:sp>
        <p:nvSpPr>
          <p:cNvPr id="415" name="Google Shape;415;p64"/>
          <p:cNvSpPr txBox="1"/>
          <p:nvPr/>
        </p:nvSpPr>
        <p:spPr>
          <a:xfrm>
            <a:off x="4773213" y="2902263"/>
            <a:ext cx="19809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changeEmail ( )</a:t>
            </a:r>
            <a:endParaRPr/>
          </a:p>
        </p:txBody>
      </p:sp>
      <p:sp>
        <p:nvSpPr>
          <p:cNvPr id="416" name="Google Shape;416;p64"/>
          <p:cNvSpPr txBox="1"/>
          <p:nvPr>
            <p:ph type="title"/>
          </p:nvPr>
        </p:nvSpPr>
        <p:spPr>
          <a:xfrm>
            <a:off x="311700" y="-19650"/>
            <a:ext cx="8520600" cy="6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Inheritance: create new class from existing class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5"/>
          <p:cNvSpPr txBox="1"/>
          <p:nvPr/>
        </p:nvSpPr>
        <p:spPr>
          <a:xfrm>
            <a:off x="627713" y="930825"/>
            <a:ext cx="19782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Person</a:t>
            </a:r>
            <a:endParaRPr b="1"/>
          </a:p>
          <a:p>
            <a:pPr indent="0" lvl="0" marL="0" rtl="0" algn="ctr">
              <a:spcBef>
                <a:spcPts val="0"/>
              </a:spcBef>
              <a:spcAft>
                <a:spcPts val="0"/>
              </a:spcAft>
              <a:buNone/>
            </a:pPr>
            <a:r>
              <a:t/>
            </a:r>
            <a:endParaRPr/>
          </a:p>
        </p:txBody>
      </p:sp>
      <p:sp>
        <p:nvSpPr>
          <p:cNvPr id="422" name="Google Shape;422;p65"/>
          <p:cNvSpPr txBox="1"/>
          <p:nvPr/>
        </p:nvSpPr>
        <p:spPr>
          <a:xfrm>
            <a:off x="627713" y="1320100"/>
            <a:ext cx="1978200" cy="80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a:p>
            <a:pPr indent="0" lvl="0" marL="0" rtl="0" algn="l">
              <a:spcBef>
                <a:spcPts val="0"/>
              </a:spcBef>
              <a:spcAft>
                <a:spcPts val="0"/>
              </a:spcAft>
              <a:buNone/>
            </a:pPr>
            <a:r>
              <a:rPr lang="en"/>
              <a:t>email</a:t>
            </a:r>
            <a:endParaRPr/>
          </a:p>
          <a:p>
            <a:pPr indent="0" lvl="0" marL="0" rtl="0" algn="l">
              <a:spcBef>
                <a:spcPts val="0"/>
              </a:spcBef>
              <a:spcAft>
                <a:spcPts val="0"/>
              </a:spcAft>
              <a:buNone/>
            </a:pPr>
            <a:r>
              <a:rPr lang="en"/>
              <a:t>phone</a:t>
            </a:r>
            <a:endParaRPr/>
          </a:p>
        </p:txBody>
      </p:sp>
      <p:sp>
        <p:nvSpPr>
          <p:cNvPr id="423" name="Google Shape;423;p65"/>
          <p:cNvSpPr txBox="1"/>
          <p:nvPr/>
        </p:nvSpPr>
        <p:spPr>
          <a:xfrm>
            <a:off x="625288" y="2130550"/>
            <a:ext cx="19809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changeEmail ( )</a:t>
            </a:r>
            <a:endParaRPr/>
          </a:p>
        </p:txBody>
      </p:sp>
      <p:sp>
        <p:nvSpPr>
          <p:cNvPr id="424" name="Google Shape;424;p65"/>
          <p:cNvSpPr txBox="1"/>
          <p:nvPr/>
        </p:nvSpPr>
        <p:spPr>
          <a:xfrm>
            <a:off x="627713" y="3135175"/>
            <a:ext cx="19782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Customer</a:t>
            </a:r>
            <a:endParaRPr b="1"/>
          </a:p>
          <a:p>
            <a:pPr indent="0" lvl="0" marL="0" rtl="0" algn="ctr">
              <a:spcBef>
                <a:spcPts val="0"/>
              </a:spcBef>
              <a:spcAft>
                <a:spcPts val="0"/>
              </a:spcAft>
              <a:buNone/>
            </a:pPr>
            <a:r>
              <a:t/>
            </a:r>
            <a:endParaRPr/>
          </a:p>
        </p:txBody>
      </p:sp>
      <p:sp>
        <p:nvSpPr>
          <p:cNvPr id="425" name="Google Shape;425;p65"/>
          <p:cNvSpPr txBox="1"/>
          <p:nvPr/>
        </p:nvSpPr>
        <p:spPr>
          <a:xfrm>
            <a:off x="627713" y="3524450"/>
            <a:ext cx="1978200" cy="80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customerNumber</a:t>
            </a:r>
            <a:endParaRPr/>
          </a:p>
        </p:txBody>
      </p:sp>
      <p:sp>
        <p:nvSpPr>
          <p:cNvPr id="426" name="Google Shape;426;p65"/>
          <p:cNvSpPr txBox="1"/>
          <p:nvPr/>
        </p:nvSpPr>
        <p:spPr>
          <a:xfrm>
            <a:off x="215225" y="4328450"/>
            <a:ext cx="28032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Customer inherits from Person</a:t>
            </a:r>
            <a:endParaRPr b="1"/>
          </a:p>
        </p:txBody>
      </p:sp>
      <p:cxnSp>
        <p:nvCxnSpPr>
          <p:cNvPr id="427" name="Google Shape;427;p65"/>
          <p:cNvCxnSpPr>
            <a:endCxn id="424" idx="0"/>
          </p:cNvCxnSpPr>
          <p:nvPr/>
        </p:nvCxnSpPr>
        <p:spPr>
          <a:xfrm>
            <a:off x="1615613" y="2526175"/>
            <a:ext cx="1200" cy="609000"/>
          </a:xfrm>
          <a:prstGeom prst="straightConnector1">
            <a:avLst/>
          </a:prstGeom>
          <a:noFill/>
          <a:ln cap="flat" cmpd="sng" w="38100">
            <a:solidFill>
              <a:schemeClr val="dk2"/>
            </a:solidFill>
            <a:prstDash val="solid"/>
            <a:round/>
            <a:headEnd len="med" w="med" type="triangle"/>
            <a:tailEnd len="med" w="med" type="none"/>
          </a:ln>
        </p:spPr>
      </p:cxnSp>
      <p:sp>
        <p:nvSpPr>
          <p:cNvPr id="428" name="Google Shape;428;p65"/>
          <p:cNvSpPr txBox="1"/>
          <p:nvPr>
            <p:ph type="title"/>
          </p:nvPr>
        </p:nvSpPr>
        <p:spPr>
          <a:xfrm>
            <a:off x="311700" y="-19650"/>
            <a:ext cx="8520600" cy="6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Inheritance: create new class from existing class</a:t>
            </a:r>
            <a:endParaRPr/>
          </a:p>
        </p:txBody>
      </p:sp>
      <p:pic>
        <p:nvPicPr>
          <p:cNvPr id="429" name="Google Shape;429;p65"/>
          <p:cNvPicPr preferRelativeResize="0"/>
          <p:nvPr/>
        </p:nvPicPr>
        <p:blipFill rotWithShape="1">
          <a:blip r:embed="rId3">
            <a:alphaModFix/>
          </a:blip>
          <a:srcRect b="23405" l="3136" r="4348" t="15862"/>
          <a:stretch/>
        </p:blipFill>
        <p:spPr>
          <a:xfrm>
            <a:off x="3090725" y="1303850"/>
            <a:ext cx="5799875" cy="25358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6"/>
          <p:cNvSpPr txBox="1"/>
          <p:nvPr>
            <p:ph idx="1" type="body"/>
          </p:nvPr>
        </p:nvSpPr>
        <p:spPr>
          <a:xfrm>
            <a:off x="105000" y="4314400"/>
            <a:ext cx="8934000" cy="60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Any change in Person class, it’ll automatically filter down and affect the subclasses</a:t>
            </a:r>
            <a:endParaRPr/>
          </a:p>
        </p:txBody>
      </p:sp>
      <p:sp>
        <p:nvSpPr>
          <p:cNvPr id="435" name="Google Shape;435;p66"/>
          <p:cNvSpPr txBox="1"/>
          <p:nvPr/>
        </p:nvSpPr>
        <p:spPr>
          <a:xfrm>
            <a:off x="4011189" y="818900"/>
            <a:ext cx="16242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Person</a:t>
            </a:r>
            <a:endParaRPr b="1"/>
          </a:p>
          <a:p>
            <a:pPr indent="0" lvl="0" marL="0" rtl="0" algn="ctr">
              <a:spcBef>
                <a:spcPts val="0"/>
              </a:spcBef>
              <a:spcAft>
                <a:spcPts val="0"/>
              </a:spcAft>
              <a:buNone/>
            </a:pPr>
            <a:r>
              <a:t/>
            </a:r>
            <a:endParaRPr/>
          </a:p>
        </p:txBody>
      </p:sp>
      <p:sp>
        <p:nvSpPr>
          <p:cNvPr id="436" name="Google Shape;436;p66"/>
          <p:cNvSpPr txBox="1"/>
          <p:nvPr/>
        </p:nvSpPr>
        <p:spPr>
          <a:xfrm>
            <a:off x="4011189" y="1208175"/>
            <a:ext cx="1624200" cy="80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a:p>
            <a:pPr indent="0" lvl="0" marL="0" rtl="0" algn="l">
              <a:spcBef>
                <a:spcPts val="0"/>
              </a:spcBef>
              <a:spcAft>
                <a:spcPts val="0"/>
              </a:spcAft>
              <a:buNone/>
            </a:pPr>
            <a:r>
              <a:rPr lang="en"/>
              <a:t>email</a:t>
            </a:r>
            <a:endParaRPr/>
          </a:p>
          <a:p>
            <a:pPr indent="0" lvl="0" marL="0" rtl="0" algn="l">
              <a:spcBef>
                <a:spcPts val="0"/>
              </a:spcBef>
              <a:spcAft>
                <a:spcPts val="0"/>
              </a:spcAft>
              <a:buNone/>
            </a:pPr>
            <a:r>
              <a:rPr lang="en"/>
              <a:t>phone</a:t>
            </a:r>
            <a:endParaRPr/>
          </a:p>
        </p:txBody>
      </p:sp>
      <p:sp>
        <p:nvSpPr>
          <p:cNvPr id="437" name="Google Shape;437;p66"/>
          <p:cNvSpPr txBox="1"/>
          <p:nvPr/>
        </p:nvSpPr>
        <p:spPr>
          <a:xfrm>
            <a:off x="4009198" y="2018625"/>
            <a:ext cx="16266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changeEmail ( )</a:t>
            </a:r>
            <a:endParaRPr/>
          </a:p>
        </p:txBody>
      </p:sp>
      <p:sp>
        <p:nvSpPr>
          <p:cNvPr id="438" name="Google Shape;438;p66"/>
          <p:cNvSpPr txBox="1"/>
          <p:nvPr/>
        </p:nvSpPr>
        <p:spPr>
          <a:xfrm>
            <a:off x="5823025" y="818900"/>
            <a:ext cx="15216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Superclass</a:t>
            </a:r>
            <a:endParaRPr b="1" sz="1800"/>
          </a:p>
          <a:p>
            <a:pPr indent="0" lvl="0" marL="0" rtl="0" algn="l">
              <a:spcBef>
                <a:spcPts val="0"/>
              </a:spcBef>
              <a:spcAft>
                <a:spcPts val="0"/>
              </a:spcAft>
              <a:buNone/>
            </a:pPr>
            <a:r>
              <a:rPr lang="en"/>
              <a:t>(Parent class)</a:t>
            </a:r>
            <a:endParaRPr/>
          </a:p>
        </p:txBody>
      </p:sp>
      <p:sp>
        <p:nvSpPr>
          <p:cNvPr id="439" name="Google Shape;439;p66"/>
          <p:cNvSpPr txBox="1"/>
          <p:nvPr/>
        </p:nvSpPr>
        <p:spPr>
          <a:xfrm>
            <a:off x="4011198" y="2918325"/>
            <a:ext cx="16617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Customer</a:t>
            </a:r>
            <a:endParaRPr b="1"/>
          </a:p>
          <a:p>
            <a:pPr indent="0" lvl="0" marL="0" rtl="0" algn="ctr">
              <a:spcBef>
                <a:spcPts val="0"/>
              </a:spcBef>
              <a:spcAft>
                <a:spcPts val="0"/>
              </a:spcAft>
              <a:buNone/>
            </a:pPr>
            <a:r>
              <a:t/>
            </a:r>
            <a:endParaRPr/>
          </a:p>
        </p:txBody>
      </p:sp>
      <p:sp>
        <p:nvSpPr>
          <p:cNvPr id="440" name="Google Shape;440;p66"/>
          <p:cNvSpPr txBox="1"/>
          <p:nvPr/>
        </p:nvSpPr>
        <p:spPr>
          <a:xfrm>
            <a:off x="4011198" y="3307600"/>
            <a:ext cx="1661700" cy="80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customerNumber</a:t>
            </a:r>
            <a:endParaRPr/>
          </a:p>
        </p:txBody>
      </p:sp>
      <p:cxnSp>
        <p:nvCxnSpPr>
          <p:cNvPr id="441" name="Google Shape;441;p66"/>
          <p:cNvCxnSpPr>
            <a:stCxn id="437" idx="2"/>
            <a:endCxn id="439" idx="0"/>
          </p:cNvCxnSpPr>
          <p:nvPr/>
        </p:nvCxnSpPr>
        <p:spPr>
          <a:xfrm>
            <a:off x="4822498" y="2414325"/>
            <a:ext cx="19500" cy="504000"/>
          </a:xfrm>
          <a:prstGeom prst="straightConnector1">
            <a:avLst/>
          </a:prstGeom>
          <a:noFill/>
          <a:ln cap="flat" cmpd="sng" w="38100">
            <a:solidFill>
              <a:schemeClr val="dk2"/>
            </a:solidFill>
            <a:prstDash val="solid"/>
            <a:round/>
            <a:headEnd len="med" w="med" type="triangle"/>
            <a:tailEnd len="med" w="med" type="none"/>
          </a:ln>
        </p:spPr>
      </p:cxnSp>
      <p:sp>
        <p:nvSpPr>
          <p:cNvPr id="442" name="Google Shape;442;p66"/>
          <p:cNvSpPr txBox="1"/>
          <p:nvPr/>
        </p:nvSpPr>
        <p:spPr>
          <a:xfrm>
            <a:off x="5842575" y="2918325"/>
            <a:ext cx="18030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Subclasses</a:t>
            </a:r>
            <a:endParaRPr b="1" sz="1800"/>
          </a:p>
          <a:p>
            <a:pPr indent="0" lvl="0" marL="0" rtl="0" algn="l">
              <a:spcBef>
                <a:spcPts val="0"/>
              </a:spcBef>
              <a:spcAft>
                <a:spcPts val="0"/>
              </a:spcAft>
              <a:buNone/>
            </a:pPr>
            <a:r>
              <a:rPr lang="en"/>
              <a:t>(child classes)</a:t>
            </a:r>
            <a:endParaRPr/>
          </a:p>
        </p:txBody>
      </p:sp>
      <p:sp>
        <p:nvSpPr>
          <p:cNvPr id="443" name="Google Shape;443;p66"/>
          <p:cNvSpPr txBox="1"/>
          <p:nvPr/>
        </p:nvSpPr>
        <p:spPr>
          <a:xfrm>
            <a:off x="1660223" y="2918325"/>
            <a:ext cx="16617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Employee</a:t>
            </a:r>
            <a:endParaRPr b="1"/>
          </a:p>
          <a:p>
            <a:pPr indent="0" lvl="0" marL="0" rtl="0" algn="ctr">
              <a:spcBef>
                <a:spcPts val="0"/>
              </a:spcBef>
              <a:spcAft>
                <a:spcPts val="0"/>
              </a:spcAft>
              <a:buNone/>
            </a:pPr>
            <a:r>
              <a:t/>
            </a:r>
            <a:endParaRPr/>
          </a:p>
        </p:txBody>
      </p:sp>
      <p:sp>
        <p:nvSpPr>
          <p:cNvPr id="444" name="Google Shape;444;p66"/>
          <p:cNvSpPr txBox="1"/>
          <p:nvPr/>
        </p:nvSpPr>
        <p:spPr>
          <a:xfrm>
            <a:off x="1660223" y="3307600"/>
            <a:ext cx="1661700" cy="80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employeeGrade</a:t>
            </a:r>
            <a:endParaRPr/>
          </a:p>
        </p:txBody>
      </p:sp>
      <p:cxnSp>
        <p:nvCxnSpPr>
          <p:cNvPr id="445" name="Google Shape;445;p66"/>
          <p:cNvCxnSpPr>
            <a:stCxn id="443" idx="0"/>
          </p:cNvCxnSpPr>
          <p:nvPr/>
        </p:nvCxnSpPr>
        <p:spPr>
          <a:xfrm flipH="1" rot="10800000">
            <a:off x="2491073" y="2495925"/>
            <a:ext cx="1803000" cy="422400"/>
          </a:xfrm>
          <a:prstGeom prst="straightConnector1">
            <a:avLst/>
          </a:prstGeom>
          <a:noFill/>
          <a:ln cap="flat" cmpd="sng" w="38100">
            <a:solidFill>
              <a:schemeClr val="dk2"/>
            </a:solidFill>
            <a:prstDash val="solid"/>
            <a:round/>
            <a:headEnd len="med" w="med" type="none"/>
            <a:tailEnd len="med" w="med" type="triangle"/>
          </a:ln>
        </p:spPr>
      </p:cxnSp>
      <p:sp>
        <p:nvSpPr>
          <p:cNvPr id="446" name="Google Shape;446;p66"/>
          <p:cNvSpPr txBox="1"/>
          <p:nvPr>
            <p:ph type="title"/>
          </p:nvPr>
        </p:nvSpPr>
        <p:spPr>
          <a:xfrm>
            <a:off x="311700" y="-19650"/>
            <a:ext cx="8520600" cy="6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Inheritance: create new class from existing class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7"/>
          <p:cNvSpPr txBox="1"/>
          <p:nvPr>
            <p:ph type="title"/>
          </p:nvPr>
        </p:nvSpPr>
        <p:spPr>
          <a:xfrm>
            <a:off x="311700" y="1028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olymorphism: Many Forms </a:t>
            </a:r>
            <a:endParaRPr/>
          </a:p>
        </p:txBody>
      </p:sp>
      <p:sp>
        <p:nvSpPr>
          <p:cNvPr id="452" name="Google Shape;452;p67"/>
          <p:cNvSpPr txBox="1"/>
          <p:nvPr>
            <p:ph idx="1" type="body"/>
          </p:nvPr>
        </p:nvSpPr>
        <p:spPr>
          <a:xfrm>
            <a:off x="311700" y="1278600"/>
            <a:ext cx="8520600" cy="25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“A + B”</a:t>
            </a:r>
            <a:endParaRPr sz="3600"/>
          </a:p>
          <a:p>
            <a:pPr indent="0" lvl="0" marL="0" rtl="0" algn="ctr">
              <a:spcBef>
                <a:spcPts val="1600"/>
              </a:spcBef>
              <a:spcAft>
                <a:spcPts val="0"/>
              </a:spcAft>
              <a:buNone/>
            </a:pPr>
            <a:r>
              <a:rPr lang="en"/>
              <a:t>What if a and b are integer,     “+” is addition</a:t>
            </a:r>
            <a:endParaRPr/>
          </a:p>
          <a:p>
            <a:pPr indent="0" lvl="0" marL="0" rtl="0" algn="ctr">
              <a:spcBef>
                <a:spcPts val="1600"/>
              </a:spcBef>
              <a:spcAft>
                <a:spcPts val="0"/>
              </a:spcAft>
              <a:buNone/>
            </a:pPr>
            <a:r>
              <a:rPr lang="en"/>
              <a:t>What if a and b are string,  “+” is concatenate</a:t>
            </a:r>
            <a:endParaRPr/>
          </a:p>
          <a:p>
            <a:pPr indent="0" lvl="0" marL="0" rtl="0" algn="ctr">
              <a:spcBef>
                <a:spcPts val="1600"/>
              </a:spcBef>
              <a:spcAft>
                <a:spcPts val="1600"/>
              </a:spcAft>
              <a:buNone/>
            </a:pPr>
            <a:r>
              <a:rPr lang="en"/>
              <a:t>“Many forms”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8"/>
          <p:cNvSpPr txBox="1"/>
          <p:nvPr>
            <p:ph idx="1" type="body"/>
          </p:nvPr>
        </p:nvSpPr>
        <p:spPr>
          <a:xfrm>
            <a:off x="224650" y="4025400"/>
            <a:ext cx="8436900" cy="90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Now we know that we can call the same withdraw() method on any object created from these classes</a:t>
            </a:r>
            <a:endParaRPr/>
          </a:p>
        </p:txBody>
      </p:sp>
      <p:sp>
        <p:nvSpPr>
          <p:cNvPr id="458" name="Google Shape;458;p68"/>
          <p:cNvSpPr txBox="1"/>
          <p:nvPr>
            <p:ph type="title"/>
          </p:nvPr>
        </p:nvSpPr>
        <p:spPr>
          <a:xfrm>
            <a:off x="311550" y="83475"/>
            <a:ext cx="6885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Polymorphism</a:t>
            </a:r>
            <a:endParaRPr/>
          </a:p>
          <a:p>
            <a:pPr indent="0" lvl="0" marL="0" rtl="0" algn="l">
              <a:spcBef>
                <a:spcPts val="0"/>
              </a:spcBef>
              <a:spcAft>
                <a:spcPts val="0"/>
              </a:spcAft>
              <a:buNone/>
            </a:pPr>
            <a:r>
              <a:t/>
            </a:r>
            <a:endParaRPr/>
          </a:p>
        </p:txBody>
      </p:sp>
      <p:grpSp>
        <p:nvGrpSpPr>
          <p:cNvPr id="459" name="Google Shape;459;p68"/>
          <p:cNvGrpSpPr/>
          <p:nvPr/>
        </p:nvGrpSpPr>
        <p:grpSpPr>
          <a:xfrm>
            <a:off x="3758700" y="539850"/>
            <a:ext cx="1626600" cy="1595425"/>
            <a:chOff x="3758700" y="860850"/>
            <a:chExt cx="1626600" cy="1595425"/>
          </a:xfrm>
        </p:grpSpPr>
        <p:sp>
          <p:nvSpPr>
            <p:cNvPr id="460" name="Google Shape;460;p68"/>
            <p:cNvSpPr txBox="1"/>
            <p:nvPr/>
          </p:nvSpPr>
          <p:spPr>
            <a:xfrm>
              <a:off x="3760689" y="860850"/>
              <a:ext cx="16242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BankAccount</a:t>
              </a:r>
              <a:endParaRPr b="1"/>
            </a:p>
            <a:p>
              <a:pPr indent="0" lvl="0" marL="0" rtl="0" algn="ctr">
                <a:spcBef>
                  <a:spcPts val="0"/>
                </a:spcBef>
                <a:spcAft>
                  <a:spcPts val="0"/>
                </a:spcAft>
                <a:buNone/>
              </a:pPr>
              <a:r>
                <a:t/>
              </a:r>
              <a:endParaRPr/>
            </a:p>
          </p:txBody>
        </p:sp>
        <p:sp>
          <p:nvSpPr>
            <p:cNvPr id="461" name="Google Shape;461;p68"/>
            <p:cNvSpPr txBox="1"/>
            <p:nvPr/>
          </p:nvSpPr>
          <p:spPr>
            <a:xfrm>
              <a:off x="3760700" y="1250125"/>
              <a:ext cx="1624200" cy="601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accountName</a:t>
              </a:r>
              <a:endParaRPr/>
            </a:p>
            <a:p>
              <a:pPr indent="0" lvl="0" marL="0" rtl="0" algn="l">
                <a:spcBef>
                  <a:spcPts val="0"/>
                </a:spcBef>
                <a:spcAft>
                  <a:spcPts val="0"/>
                </a:spcAft>
                <a:buNone/>
              </a:pPr>
              <a:r>
                <a:rPr lang="en"/>
                <a:t>Balance</a:t>
              </a:r>
              <a:endParaRPr/>
            </a:p>
          </p:txBody>
        </p:sp>
        <p:sp>
          <p:nvSpPr>
            <p:cNvPr id="462" name="Google Shape;462;p68"/>
            <p:cNvSpPr txBox="1"/>
            <p:nvPr/>
          </p:nvSpPr>
          <p:spPr>
            <a:xfrm>
              <a:off x="3758700" y="1854475"/>
              <a:ext cx="1626600" cy="601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deposit </a:t>
              </a:r>
              <a:r>
                <a:rPr lang="en"/>
                <a:t>( )</a:t>
              </a:r>
              <a:endParaRPr/>
            </a:p>
            <a:p>
              <a:pPr indent="0" lvl="0" marL="0" rtl="0" algn="l">
                <a:spcBef>
                  <a:spcPts val="0"/>
                </a:spcBef>
                <a:spcAft>
                  <a:spcPts val="0"/>
                </a:spcAft>
                <a:buNone/>
              </a:pPr>
              <a:r>
                <a:rPr lang="en"/>
                <a:t>withdraw( )</a:t>
              </a:r>
              <a:endParaRPr/>
            </a:p>
          </p:txBody>
        </p:sp>
      </p:grpSp>
      <p:sp>
        <p:nvSpPr>
          <p:cNvPr id="463" name="Google Shape;463;p68"/>
          <p:cNvSpPr txBox="1"/>
          <p:nvPr/>
        </p:nvSpPr>
        <p:spPr>
          <a:xfrm>
            <a:off x="1062161" y="2659725"/>
            <a:ext cx="18006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CheckingAccount</a:t>
            </a:r>
            <a:endParaRPr b="1"/>
          </a:p>
          <a:p>
            <a:pPr indent="0" lvl="0" marL="0" rtl="0" algn="ctr">
              <a:spcBef>
                <a:spcPts val="0"/>
              </a:spcBef>
              <a:spcAft>
                <a:spcPts val="0"/>
              </a:spcAft>
              <a:buNone/>
            </a:pPr>
            <a:r>
              <a:t/>
            </a:r>
            <a:endParaRPr/>
          </a:p>
        </p:txBody>
      </p:sp>
      <p:sp>
        <p:nvSpPr>
          <p:cNvPr id="464" name="Google Shape;464;p68"/>
          <p:cNvSpPr txBox="1"/>
          <p:nvPr/>
        </p:nvSpPr>
        <p:spPr>
          <a:xfrm>
            <a:off x="1062161" y="3049000"/>
            <a:ext cx="1800600" cy="80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lastCheckNum</a:t>
            </a:r>
            <a:endParaRPr/>
          </a:p>
        </p:txBody>
      </p:sp>
      <p:sp>
        <p:nvSpPr>
          <p:cNvPr id="465" name="Google Shape;465;p68"/>
          <p:cNvSpPr txBox="1"/>
          <p:nvPr/>
        </p:nvSpPr>
        <p:spPr>
          <a:xfrm>
            <a:off x="3657986" y="2623788"/>
            <a:ext cx="18006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Sav</a:t>
            </a:r>
            <a:r>
              <a:rPr b="1" lang="en"/>
              <a:t>ingsAccount</a:t>
            </a:r>
            <a:endParaRPr b="1"/>
          </a:p>
          <a:p>
            <a:pPr indent="0" lvl="0" marL="0" rtl="0" algn="ctr">
              <a:spcBef>
                <a:spcPts val="0"/>
              </a:spcBef>
              <a:spcAft>
                <a:spcPts val="0"/>
              </a:spcAft>
              <a:buNone/>
            </a:pPr>
            <a:r>
              <a:t/>
            </a:r>
            <a:endParaRPr/>
          </a:p>
        </p:txBody>
      </p:sp>
      <p:sp>
        <p:nvSpPr>
          <p:cNvPr id="466" name="Google Shape;466;p68"/>
          <p:cNvSpPr txBox="1"/>
          <p:nvPr/>
        </p:nvSpPr>
        <p:spPr>
          <a:xfrm>
            <a:off x="3657986" y="3013063"/>
            <a:ext cx="1800600" cy="80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interestRate</a:t>
            </a:r>
            <a:endParaRPr/>
          </a:p>
        </p:txBody>
      </p:sp>
      <p:sp>
        <p:nvSpPr>
          <p:cNvPr id="467" name="Google Shape;467;p68"/>
          <p:cNvSpPr txBox="1"/>
          <p:nvPr/>
        </p:nvSpPr>
        <p:spPr>
          <a:xfrm>
            <a:off x="6253788" y="2623800"/>
            <a:ext cx="1885500" cy="395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Investment</a:t>
            </a:r>
            <a:r>
              <a:rPr b="1" lang="en"/>
              <a:t>Account</a:t>
            </a:r>
            <a:endParaRPr b="1"/>
          </a:p>
          <a:p>
            <a:pPr indent="0" lvl="0" marL="0" rtl="0" algn="ctr">
              <a:spcBef>
                <a:spcPts val="0"/>
              </a:spcBef>
              <a:spcAft>
                <a:spcPts val="0"/>
              </a:spcAft>
              <a:buNone/>
            </a:pPr>
            <a:r>
              <a:t/>
            </a:r>
            <a:endParaRPr/>
          </a:p>
        </p:txBody>
      </p:sp>
      <p:sp>
        <p:nvSpPr>
          <p:cNvPr id="468" name="Google Shape;468;p68"/>
          <p:cNvSpPr txBox="1"/>
          <p:nvPr/>
        </p:nvSpPr>
        <p:spPr>
          <a:xfrm>
            <a:off x="6253788" y="3013075"/>
            <a:ext cx="1885500" cy="80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accountRep</a:t>
            </a:r>
            <a:endParaRPr/>
          </a:p>
        </p:txBody>
      </p:sp>
      <p:cxnSp>
        <p:nvCxnSpPr>
          <p:cNvPr id="469" name="Google Shape;469;p68"/>
          <p:cNvCxnSpPr>
            <a:stCxn id="465" idx="0"/>
            <a:endCxn id="462" idx="2"/>
          </p:cNvCxnSpPr>
          <p:nvPr/>
        </p:nvCxnSpPr>
        <p:spPr>
          <a:xfrm flipH="1" rot="10800000">
            <a:off x="4558286" y="2135388"/>
            <a:ext cx="13800" cy="488400"/>
          </a:xfrm>
          <a:prstGeom prst="straightConnector1">
            <a:avLst/>
          </a:prstGeom>
          <a:noFill/>
          <a:ln cap="flat" cmpd="sng" w="38100">
            <a:solidFill>
              <a:schemeClr val="dk2"/>
            </a:solidFill>
            <a:prstDash val="solid"/>
            <a:round/>
            <a:headEnd len="med" w="med" type="none"/>
            <a:tailEnd len="med" w="med" type="triangle"/>
          </a:ln>
        </p:spPr>
      </p:cxnSp>
      <p:cxnSp>
        <p:nvCxnSpPr>
          <p:cNvPr id="470" name="Google Shape;470;p68"/>
          <p:cNvCxnSpPr>
            <a:stCxn id="463" idx="0"/>
          </p:cNvCxnSpPr>
          <p:nvPr/>
        </p:nvCxnSpPr>
        <p:spPr>
          <a:xfrm flipH="1" rot="10800000">
            <a:off x="1962461" y="2226525"/>
            <a:ext cx="1833900" cy="433200"/>
          </a:xfrm>
          <a:prstGeom prst="straightConnector1">
            <a:avLst/>
          </a:prstGeom>
          <a:noFill/>
          <a:ln cap="flat" cmpd="sng" w="38100">
            <a:solidFill>
              <a:schemeClr val="dk2"/>
            </a:solidFill>
            <a:prstDash val="solid"/>
            <a:round/>
            <a:headEnd len="med" w="med" type="none"/>
            <a:tailEnd len="med" w="med" type="triangle"/>
          </a:ln>
        </p:spPr>
      </p:cxnSp>
      <p:cxnSp>
        <p:nvCxnSpPr>
          <p:cNvPr id="471" name="Google Shape;471;p68"/>
          <p:cNvCxnSpPr>
            <a:stCxn id="467" idx="0"/>
          </p:cNvCxnSpPr>
          <p:nvPr/>
        </p:nvCxnSpPr>
        <p:spPr>
          <a:xfrm rot="10800000">
            <a:off x="5265438" y="2241600"/>
            <a:ext cx="1931100" cy="382200"/>
          </a:xfrm>
          <a:prstGeom prst="straightConnector1">
            <a:avLst/>
          </a:prstGeom>
          <a:noFill/>
          <a:ln cap="flat" cmpd="sng" w="38100">
            <a:solidFill>
              <a:schemeClr val="dk2"/>
            </a:solidFill>
            <a:prstDash val="solid"/>
            <a:round/>
            <a:headEnd len="med" w="med" type="none"/>
            <a:tailEnd len="med" w="med" type="triangle"/>
          </a:ln>
        </p:spPr>
      </p:cxnSp>
      <p:sp>
        <p:nvSpPr>
          <p:cNvPr id="472" name="Google Shape;472;p68"/>
          <p:cNvSpPr txBox="1"/>
          <p:nvPr/>
        </p:nvSpPr>
        <p:spPr>
          <a:xfrm>
            <a:off x="2886075" y="1662400"/>
            <a:ext cx="7719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shared</a:t>
            </a:r>
            <a:endParaRPr b="1">
              <a:solidFill>
                <a:srgbClr val="FF0000"/>
              </a:solidFill>
            </a:endParaRPr>
          </a:p>
        </p:txBody>
      </p:sp>
      <p:sp>
        <p:nvSpPr>
          <p:cNvPr id="473" name="Google Shape;473;p68"/>
          <p:cNvSpPr txBox="1"/>
          <p:nvPr/>
        </p:nvSpPr>
        <p:spPr>
          <a:xfrm>
            <a:off x="5913275" y="1664048"/>
            <a:ext cx="31257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withdraw() : if you withdraw, you should get a penalty if not 30 days notice -&gt; overriding method</a:t>
            </a:r>
            <a:endParaRPr b="1">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9"/>
          <p:cNvSpPr txBox="1"/>
          <p:nvPr>
            <p:ph type="title"/>
          </p:nvPr>
        </p:nvSpPr>
        <p:spPr>
          <a:xfrm>
            <a:off x="286350" y="50475"/>
            <a:ext cx="8571300" cy="83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a:t>
            </a:r>
            <a:r>
              <a:rPr lang="en"/>
              <a:t> Core Concepts</a:t>
            </a:r>
            <a:endParaRPr/>
          </a:p>
        </p:txBody>
      </p:sp>
      <p:sp>
        <p:nvSpPr>
          <p:cNvPr id="479" name="Google Shape;479;p69"/>
          <p:cNvSpPr txBox="1"/>
          <p:nvPr/>
        </p:nvSpPr>
        <p:spPr>
          <a:xfrm>
            <a:off x="286350" y="887500"/>
            <a:ext cx="8571300" cy="36573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OOD </a:t>
            </a:r>
            <a:endParaRPr sz="3000"/>
          </a:p>
          <a:p>
            <a:pPr indent="-419100" lvl="0" marL="457200" rtl="0" algn="l">
              <a:spcBef>
                <a:spcPts val="0"/>
              </a:spcBef>
              <a:spcAft>
                <a:spcPts val="0"/>
              </a:spcAft>
              <a:buSzPts val="3000"/>
              <a:buAutoNum type="arabicPeriod"/>
            </a:pPr>
            <a:r>
              <a:rPr lang="en" sz="3000"/>
              <a:t>Object </a:t>
            </a:r>
            <a:endParaRPr sz="3000"/>
          </a:p>
          <a:p>
            <a:pPr indent="-419100" lvl="0" marL="457200" rtl="0" algn="l">
              <a:spcBef>
                <a:spcPts val="0"/>
              </a:spcBef>
              <a:spcAft>
                <a:spcPts val="0"/>
              </a:spcAft>
              <a:buSzPts val="3000"/>
              <a:buAutoNum type="arabicPeriod"/>
            </a:pPr>
            <a:r>
              <a:rPr lang="en" sz="3000"/>
              <a:t>Class </a:t>
            </a:r>
            <a:endParaRPr sz="3000"/>
          </a:p>
          <a:p>
            <a:pPr indent="-419100" lvl="0" marL="457200" rtl="0" algn="l">
              <a:spcBef>
                <a:spcPts val="0"/>
              </a:spcBef>
              <a:spcAft>
                <a:spcPts val="0"/>
              </a:spcAft>
              <a:buSzPts val="3000"/>
              <a:buAutoNum type="arabicPeriod"/>
            </a:pPr>
            <a:r>
              <a:rPr lang="en" sz="3000"/>
              <a:t>Abstraction </a:t>
            </a:r>
            <a:endParaRPr sz="3000"/>
          </a:p>
          <a:p>
            <a:pPr indent="-419100" lvl="0" marL="457200" rtl="0" algn="l">
              <a:spcBef>
                <a:spcPts val="0"/>
              </a:spcBef>
              <a:spcAft>
                <a:spcPts val="0"/>
              </a:spcAft>
              <a:buSzPts val="3000"/>
              <a:buAutoNum type="arabicPeriod"/>
            </a:pPr>
            <a:r>
              <a:rPr lang="en" sz="3000"/>
              <a:t>Encapsulation </a:t>
            </a:r>
            <a:endParaRPr sz="3000"/>
          </a:p>
          <a:p>
            <a:pPr indent="-419100" lvl="0" marL="457200" rtl="0" algn="l">
              <a:spcBef>
                <a:spcPts val="0"/>
              </a:spcBef>
              <a:spcAft>
                <a:spcPts val="0"/>
              </a:spcAft>
              <a:buSzPts val="3000"/>
              <a:buAutoNum type="arabicPeriod"/>
            </a:pPr>
            <a:r>
              <a:rPr lang="en" sz="3000"/>
              <a:t>Inheritance </a:t>
            </a:r>
            <a:endParaRPr sz="3000"/>
          </a:p>
          <a:p>
            <a:pPr indent="-419100" lvl="0" marL="457200" rtl="0" algn="l">
              <a:spcBef>
                <a:spcPts val="0"/>
              </a:spcBef>
              <a:spcAft>
                <a:spcPts val="0"/>
              </a:spcAft>
              <a:buSzPts val="3000"/>
              <a:buAutoNum type="arabicPeriod"/>
            </a:pPr>
            <a:r>
              <a:rPr lang="en" sz="3000"/>
              <a:t>Polymorphism </a:t>
            </a:r>
            <a:endParaRPr sz="3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0"/>
          <p:cNvSpPr txBox="1"/>
          <p:nvPr>
            <p:ph type="title"/>
          </p:nvPr>
        </p:nvSpPr>
        <p:spPr>
          <a:xfrm>
            <a:off x="286350" y="13832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 </a:t>
            </a:r>
            <a:r>
              <a:rPr lang="en"/>
              <a:t>Object-Oriented Analysis and Design</a:t>
            </a:r>
            <a:endParaRPr/>
          </a:p>
        </p:txBody>
      </p:sp>
      <p:sp>
        <p:nvSpPr>
          <p:cNvPr id="485" name="Google Shape;485;p70"/>
          <p:cNvSpPr txBox="1"/>
          <p:nvPr/>
        </p:nvSpPr>
        <p:spPr>
          <a:xfrm>
            <a:off x="466350" y="975375"/>
            <a:ext cx="8391300" cy="27531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Understanding the object-oriented analysis and design processes </a:t>
            </a:r>
            <a:endParaRPr sz="3000"/>
          </a:p>
          <a:p>
            <a:pPr indent="-419100" lvl="0" marL="457200" rtl="0" algn="l">
              <a:spcBef>
                <a:spcPts val="0"/>
              </a:spcBef>
              <a:spcAft>
                <a:spcPts val="0"/>
              </a:spcAft>
              <a:buSzPts val="3000"/>
              <a:buAutoNum type="arabicPeriod"/>
            </a:pPr>
            <a:r>
              <a:rPr lang="en" sz="3000"/>
              <a:t>Defining requirements</a:t>
            </a:r>
            <a:endParaRPr sz="3000"/>
          </a:p>
          <a:p>
            <a:pPr indent="-419100" lvl="0" marL="457200" rtl="0" algn="l">
              <a:spcBef>
                <a:spcPts val="0"/>
              </a:spcBef>
              <a:spcAft>
                <a:spcPts val="0"/>
              </a:spcAft>
              <a:buSzPts val="3000"/>
              <a:buAutoNum type="arabicPeriod"/>
            </a:pPr>
            <a:r>
              <a:rPr lang="en" sz="3000"/>
              <a:t>Introduction to the Unified Modeling Language (UML)</a:t>
            </a:r>
            <a:endParaRPr sz="3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1"/>
          <p:cNvSpPr txBox="1"/>
          <p:nvPr>
            <p:ph type="title"/>
          </p:nvPr>
        </p:nvSpPr>
        <p:spPr>
          <a:xfrm>
            <a:off x="311700" y="1767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a:t>
            </a:r>
            <a:r>
              <a:rPr lang="en"/>
              <a:t>bject-Oriented Analysis and Design </a:t>
            </a:r>
            <a:r>
              <a:rPr lang="en"/>
              <a:t>P</a:t>
            </a:r>
            <a:r>
              <a:rPr lang="en"/>
              <a:t>rocesses</a:t>
            </a:r>
            <a:endParaRPr/>
          </a:p>
        </p:txBody>
      </p:sp>
      <p:pic>
        <p:nvPicPr>
          <p:cNvPr id="491" name="Google Shape;491;p71"/>
          <p:cNvPicPr preferRelativeResize="0"/>
          <p:nvPr/>
        </p:nvPicPr>
        <p:blipFill>
          <a:blip r:embed="rId3">
            <a:alphaModFix/>
          </a:blip>
          <a:stretch>
            <a:fillRect/>
          </a:stretch>
        </p:blipFill>
        <p:spPr>
          <a:xfrm>
            <a:off x="105750" y="1398150"/>
            <a:ext cx="5428174" cy="3053350"/>
          </a:xfrm>
          <a:prstGeom prst="rect">
            <a:avLst/>
          </a:prstGeom>
          <a:noFill/>
          <a:ln>
            <a:noFill/>
          </a:ln>
        </p:spPr>
      </p:pic>
      <p:sp>
        <p:nvSpPr>
          <p:cNvPr id="492" name="Google Shape;492;p71"/>
          <p:cNvSpPr txBox="1"/>
          <p:nvPr/>
        </p:nvSpPr>
        <p:spPr>
          <a:xfrm>
            <a:off x="5680000" y="1244100"/>
            <a:ext cx="3300600" cy="3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Q1: What classes do you need?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Q2: What do they do?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Q3: What are polymorphism?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Q4: What are inheritance?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2"/>
          <p:cNvSpPr txBox="1"/>
          <p:nvPr>
            <p:ph idx="1" type="body"/>
          </p:nvPr>
        </p:nvSpPr>
        <p:spPr>
          <a:xfrm>
            <a:off x="311700" y="1091375"/>
            <a:ext cx="8520600" cy="2858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 sz="3000"/>
              <a:t>Gather </a:t>
            </a:r>
            <a:r>
              <a:rPr b="1" lang="en" sz="3000"/>
              <a:t>Requirements</a:t>
            </a:r>
            <a:endParaRPr b="1" sz="3000"/>
          </a:p>
          <a:p>
            <a:pPr indent="-419100" lvl="0" marL="457200" rtl="0" algn="l">
              <a:spcBef>
                <a:spcPts val="0"/>
              </a:spcBef>
              <a:spcAft>
                <a:spcPts val="0"/>
              </a:spcAft>
              <a:buSzPts val="3000"/>
              <a:buAutoNum type="arabicPeriod"/>
            </a:pPr>
            <a:r>
              <a:rPr b="1" lang="en" sz="3000"/>
              <a:t>Describe</a:t>
            </a:r>
            <a:r>
              <a:rPr lang="en" sz="3000"/>
              <a:t> the app</a:t>
            </a:r>
            <a:endParaRPr sz="3000"/>
          </a:p>
          <a:p>
            <a:pPr indent="-419100" lvl="0" marL="457200" rtl="0" algn="l">
              <a:spcBef>
                <a:spcPts val="0"/>
              </a:spcBef>
              <a:spcAft>
                <a:spcPts val="0"/>
              </a:spcAft>
              <a:buSzPts val="3000"/>
              <a:buAutoNum type="arabicPeriod"/>
            </a:pPr>
            <a:r>
              <a:rPr b="1" lang="en" sz="3000"/>
              <a:t>Identify</a:t>
            </a:r>
            <a:r>
              <a:rPr lang="en" sz="3000"/>
              <a:t>  the main objects</a:t>
            </a:r>
            <a:endParaRPr sz="3000"/>
          </a:p>
          <a:p>
            <a:pPr indent="-419100" lvl="0" marL="457200" rtl="0" algn="l">
              <a:spcBef>
                <a:spcPts val="0"/>
              </a:spcBef>
              <a:spcAft>
                <a:spcPts val="0"/>
              </a:spcAft>
              <a:buSzPts val="3000"/>
              <a:buAutoNum type="arabicPeriod"/>
            </a:pPr>
            <a:r>
              <a:rPr lang="en" sz="3000"/>
              <a:t>Describe the </a:t>
            </a:r>
            <a:r>
              <a:rPr b="1" lang="en" sz="3000"/>
              <a:t>interactions</a:t>
            </a:r>
            <a:endParaRPr b="1" sz="3000"/>
          </a:p>
          <a:p>
            <a:pPr indent="-419100" lvl="0" marL="457200" rtl="0" algn="l">
              <a:spcBef>
                <a:spcPts val="0"/>
              </a:spcBef>
              <a:spcAft>
                <a:spcPts val="0"/>
              </a:spcAft>
              <a:buSzPts val="3000"/>
              <a:buAutoNum type="arabicPeriod"/>
            </a:pPr>
            <a:r>
              <a:rPr lang="en" sz="3000"/>
              <a:t>Create the </a:t>
            </a:r>
            <a:r>
              <a:rPr b="1" lang="en" sz="3000"/>
              <a:t>Class Diagram</a:t>
            </a:r>
            <a:endParaRPr b="1" sz="3000"/>
          </a:p>
        </p:txBody>
      </p:sp>
      <p:sp>
        <p:nvSpPr>
          <p:cNvPr id="498" name="Google Shape;498;p72"/>
          <p:cNvSpPr txBox="1"/>
          <p:nvPr>
            <p:ph type="title"/>
          </p:nvPr>
        </p:nvSpPr>
        <p:spPr>
          <a:xfrm>
            <a:off x="311700" y="1767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Object-Oriented Analysis and Design Processes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3"/>
          <p:cNvSpPr txBox="1"/>
          <p:nvPr>
            <p:ph idx="1" type="body"/>
          </p:nvPr>
        </p:nvSpPr>
        <p:spPr>
          <a:xfrm>
            <a:off x="311700" y="837500"/>
            <a:ext cx="8520600" cy="3858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400"/>
              <a:t>Step 1: </a:t>
            </a:r>
            <a:r>
              <a:rPr b="1" lang="en" sz="2400"/>
              <a:t>Gather requirements</a:t>
            </a:r>
            <a:endParaRPr b="1" sz="2400"/>
          </a:p>
          <a:p>
            <a:pPr indent="0" lvl="0" marL="457200" rtl="0" algn="l">
              <a:spcBef>
                <a:spcPts val="1600"/>
              </a:spcBef>
              <a:spcAft>
                <a:spcPts val="0"/>
              </a:spcAft>
              <a:buNone/>
            </a:pPr>
            <a:r>
              <a:rPr b="1" lang="en"/>
              <a:t>Questions:</a:t>
            </a:r>
            <a:endParaRPr b="1"/>
          </a:p>
          <a:p>
            <a:pPr indent="-342900" lvl="0" marL="914400" rtl="0" algn="l">
              <a:spcBef>
                <a:spcPts val="1600"/>
              </a:spcBef>
              <a:spcAft>
                <a:spcPts val="0"/>
              </a:spcAft>
              <a:buSzPts val="1800"/>
              <a:buChar char="-"/>
            </a:pPr>
            <a:r>
              <a:rPr lang="en"/>
              <a:t>What does the app need to do?</a:t>
            </a:r>
            <a:endParaRPr/>
          </a:p>
          <a:p>
            <a:pPr indent="-342900" lvl="0" marL="914400" rtl="0" algn="l">
              <a:spcBef>
                <a:spcPts val="0"/>
              </a:spcBef>
              <a:spcAft>
                <a:spcPts val="0"/>
              </a:spcAft>
              <a:buSzPts val="1800"/>
              <a:buChar char="-"/>
            </a:pPr>
            <a:r>
              <a:rPr lang="en"/>
              <a:t>What problem are you trying to solve?</a:t>
            </a:r>
            <a:endParaRPr/>
          </a:p>
          <a:p>
            <a:pPr indent="0" lvl="0" marL="457200" rtl="0" algn="l">
              <a:spcBef>
                <a:spcPts val="1600"/>
              </a:spcBef>
              <a:spcAft>
                <a:spcPts val="0"/>
              </a:spcAft>
              <a:buNone/>
            </a:pPr>
            <a:r>
              <a:rPr b="1" lang="en"/>
              <a:t>Focus: </a:t>
            </a:r>
            <a:r>
              <a:rPr lang="en"/>
              <a:t>What this app could do!!</a:t>
            </a:r>
            <a:endParaRPr/>
          </a:p>
          <a:p>
            <a:pPr indent="0" lvl="0" marL="457200" rtl="0" algn="l">
              <a:spcBef>
                <a:spcPts val="1600"/>
              </a:spcBef>
              <a:spcAft>
                <a:spcPts val="0"/>
              </a:spcAft>
              <a:buNone/>
            </a:pPr>
            <a:r>
              <a:rPr b="1" lang="en"/>
              <a:t>Examples:</a:t>
            </a:r>
            <a:endParaRPr b="1"/>
          </a:p>
          <a:p>
            <a:pPr indent="-342900" lvl="0" marL="914400" rtl="0" algn="l">
              <a:spcBef>
                <a:spcPts val="1600"/>
              </a:spcBef>
              <a:spcAft>
                <a:spcPts val="0"/>
              </a:spcAft>
              <a:buSzPts val="1800"/>
              <a:buChar char="-"/>
            </a:pPr>
            <a:r>
              <a:rPr lang="en"/>
              <a:t>As a guest, I want a sofa that I can sleep on overnight.</a:t>
            </a:r>
            <a:endParaRPr/>
          </a:p>
          <a:p>
            <a:pPr indent="-342900" lvl="0" marL="914400" rtl="0" algn="l">
              <a:spcBef>
                <a:spcPts val="0"/>
              </a:spcBef>
              <a:spcAft>
                <a:spcPts val="0"/>
              </a:spcAft>
              <a:buSzPts val="1800"/>
              <a:buChar char="-"/>
            </a:pPr>
            <a:r>
              <a:rPr lang="en"/>
              <a:t>As a customer, I can see the list of products.</a:t>
            </a:r>
            <a:endParaRPr/>
          </a:p>
        </p:txBody>
      </p:sp>
      <p:sp>
        <p:nvSpPr>
          <p:cNvPr id="504" name="Google Shape;504;p73"/>
          <p:cNvSpPr txBox="1"/>
          <p:nvPr>
            <p:ph type="title"/>
          </p:nvPr>
        </p:nvSpPr>
        <p:spPr>
          <a:xfrm>
            <a:off x="311700" y="1767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Object-Oriented Analysis and Design Processes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3025"/>
            <a:ext cx="8520600" cy="12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Spend to Much Time do OOD, Just Enough for us to move forward and keep iteratively improve</a:t>
            </a:r>
            <a:endParaRPr/>
          </a:p>
        </p:txBody>
      </p:sp>
      <p:pic>
        <p:nvPicPr>
          <p:cNvPr id="153" name="Google Shape;153;p29"/>
          <p:cNvPicPr preferRelativeResize="0"/>
          <p:nvPr/>
        </p:nvPicPr>
        <p:blipFill rotWithShape="1">
          <a:blip r:embed="rId3">
            <a:alphaModFix/>
          </a:blip>
          <a:srcRect b="0" l="0" r="0" t="8567"/>
          <a:stretch/>
        </p:blipFill>
        <p:spPr>
          <a:xfrm>
            <a:off x="215888" y="1430700"/>
            <a:ext cx="8712225" cy="3263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4"/>
          <p:cNvSpPr txBox="1"/>
          <p:nvPr>
            <p:ph idx="1" type="body"/>
          </p:nvPr>
        </p:nvSpPr>
        <p:spPr>
          <a:xfrm>
            <a:off x="311700" y="707400"/>
            <a:ext cx="8520600" cy="4070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400"/>
              <a:t>Step 2: Describe the app</a:t>
            </a:r>
            <a:endParaRPr b="1" sz="2400"/>
          </a:p>
          <a:p>
            <a:pPr indent="0" lvl="0" marL="457200" rtl="0" algn="l">
              <a:spcBef>
                <a:spcPts val="1600"/>
              </a:spcBef>
              <a:spcAft>
                <a:spcPts val="0"/>
              </a:spcAft>
              <a:buNone/>
            </a:pPr>
            <a:r>
              <a:rPr b="1" lang="en"/>
              <a:t>Questions:</a:t>
            </a:r>
            <a:endParaRPr b="1"/>
          </a:p>
          <a:p>
            <a:pPr indent="-342900" lvl="0" marL="914400" rtl="0" algn="l">
              <a:spcBef>
                <a:spcPts val="1600"/>
              </a:spcBef>
              <a:spcAft>
                <a:spcPts val="0"/>
              </a:spcAft>
              <a:buSzPts val="1800"/>
              <a:buChar char="-"/>
            </a:pPr>
            <a:r>
              <a:rPr lang="en"/>
              <a:t>How people use the app?</a:t>
            </a:r>
            <a:endParaRPr/>
          </a:p>
          <a:p>
            <a:pPr indent="0" lvl="0" marL="457200" rtl="0" algn="l">
              <a:spcBef>
                <a:spcPts val="1600"/>
              </a:spcBef>
              <a:spcAft>
                <a:spcPts val="0"/>
              </a:spcAft>
              <a:buNone/>
            </a:pPr>
            <a:r>
              <a:rPr b="1" lang="en"/>
              <a:t>Focus: </a:t>
            </a:r>
            <a:r>
              <a:rPr lang="en"/>
              <a:t>Write a short user story</a:t>
            </a:r>
            <a:endParaRPr/>
          </a:p>
          <a:p>
            <a:pPr indent="0" lvl="0" marL="457200" rtl="0" algn="l">
              <a:spcBef>
                <a:spcPts val="1600"/>
              </a:spcBef>
              <a:spcAft>
                <a:spcPts val="0"/>
              </a:spcAft>
              <a:buNone/>
            </a:pPr>
            <a:r>
              <a:rPr b="1" lang="en"/>
              <a:t>Examples:</a:t>
            </a:r>
            <a:endParaRPr b="1"/>
          </a:p>
          <a:p>
            <a:pPr indent="-342900" lvl="0" marL="914400" rtl="0" algn="l">
              <a:spcBef>
                <a:spcPts val="1600"/>
              </a:spcBef>
              <a:spcAft>
                <a:spcPts val="0"/>
              </a:spcAft>
              <a:buSzPts val="1800"/>
              <a:buChar char="-"/>
            </a:pPr>
            <a:r>
              <a:rPr lang="en"/>
              <a:t>The application used to book the hotel room</a:t>
            </a:r>
            <a:endParaRPr/>
          </a:p>
          <a:p>
            <a:pPr indent="-342900" lvl="0" marL="914400" rtl="0" algn="l">
              <a:spcBef>
                <a:spcPts val="0"/>
              </a:spcBef>
              <a:spcAft>
                <a:spcPts val="0"/>
              </a:spcAft>
              <a:buSzPts val="1800"/>
              <a:buChar char="-"/>
            </a:pPr>
            <a:r>
              <a:rPr lang="en"/>
              <a:t>The application used to find your near restaurant</a:t>
            </a:r>
            <a:endParaRPr/>
          </a:p>
          <a:p>
            <a:pPr indent="457200" lvl="0" marL="0" rtl="0" algn="l">
              <a:spcBef>
                <a:spcPts val="1600"/>
              </a:spcBef>
              <a:spcAft>
                <a:spcPts val="1600"/>
              </a:spcAft>
              <a:buNone/>
            </a:pPr>
            <a:r>
              <a:rPr b="1" lang="en"/>
              <a:t>Action: may create mockup or prototype</a:t>
            </a:r>
            <a:endParaRPr/>
          </a:p>
        </p:txBody>
      </p:sp>
      <p:sp>
        <p:nvSpPr>
          <p:cNvPr id="510" name="Google Shape;510;p74"/>
          <p:cNvSpPr txBox="1"/>
          <p:nvPr>
            <p:ph type="title"/>
          </p:nvPr>
        </p:nvSpPr>
        <p:spPr>
          <a:xfrm>
            <a:off x="311700" y="83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Object-Oriented Analysis and Design Processes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5"/>
          <p:cNvSpPr txBox="1"/>
          <p:nvPr>
            <p:ph idx="1" type="body"/>
          </p:nvPr>
        </p:nvSpPr>
        <p:spPr>
          <a:xfrm>
            <a:off x="96600" y="707400"/>
            <a:ext cx="8735700" cy="4070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400"/>
              <a:t>Step 3: Identify  the main objects</a:t>
            </a:r>
            <a:br>
              <a:rPr b="1" lang="en" sz="2400"/>
            </a:br>
            <a:r>
              <a:rPr b="1" lang="en"/>
              <a:t>Questions:</a:t>
            </a:r>
            <a:endParaRPr b="1"/>
          </a:p>
          <a:p>
            <a:pPr indent="-342900" lvl="0" marL="914400" rtl="0" algn="l">
              <a:spcBef>
                <a:spcPts val="1600"/>
              </a:spcBef>
              <a:spcAft>
                <a:spcPts val="0"/>
              </a:spcAft>
              <a:buSzPts val="1800"/>
              <a:buChar char="-"/>
            </a:pPr>
            <a:r>
              <a:rPr lang="en"/>
              <a:t>How many classes and how to design them?</a:t>
            </a:r>
            <a:endParaRPr/>
          </a:p>
          <a:p>
            <a:pPr indent="0" lvl="0" marL="457200" rtl="0" algn="l">
              <a:spcBef>
                <a:spcPts val="1600"/>
              </a:spcBef>
              <a:spcAft>
                <a:spcPts val="0"/>
              </a:spcAft>
              <a:buNone/>
            </a:pPr>
            <a:r>
              <a:rPr b="1" lang="en"/>
              <a:t>Focus: </a:t>
            </a:r>
            <a:r>
              <a:rPr lang="en"/>
              <a:t>use stories to pick out the most important things and create classes</a:t>
            </a:r>
            <a:endParaRPr/>
          </a:p>
          <a:p>
            <a:pPr indent="0" lvl="0" marL="457200" rtl="0" algn="l">
              <a:spcBef>
                <a:spcPts val="1600"/>
              </a:spcBef>
              <a:spcAft>
                <a:spcPts val="0"/>
              </a:spcAft>
              <a:buNone/>
            </a:pPr>
            <a:r>
              <a:rPr b="1" lang="en"/>
              <a:t>Examples:</a:t>
            </a:r>
            <a:endParaRPr b="1"/>
          </a:p>
          <a:p>
            <a:pPr indent="-342900" lvl="0" marL="914400" rtl="0" algn="l">
              <a:spcBef>
                <a:spcPts val="1600"/>
              </a:spcBef>
              <a:spcAft>
                <a:spcPts val="0"/>
              </a:spcAft>
              <a:buSzPts val="1800"/>
              <a:buChar char="-"/>
            </a:pPr>
            <a:r>
              <a:rPr lang="en"/>
              <a:t>Bank: BankAccount, SavingAccount, InvestmentAccount Classes</a:t>
            </a:r>
            <a:endParaRPr/>
          </a:p>
          <a:p>
            <a:pPr indent="-342900" lvl="0" marL="914400" rtl="0" algn="l">
              <a:spcBef>
                <a:spcPts val="0"/>
              </a:spcBef>
              <a:spcAft>
                <a:spcPts val="0"/>
              </a:spcAft>
              <a:buSzPts val="1800"/>
              <a:buChar char="-"/>
            </a:pPr>
            <a:r>
              <a:rPr lang="en"/>
              <a:t>Wongnai: Restaurant, User</a:t>
            </a:r>
            <a:endParaRPr/>
          </a:p>
          <a:p>
            <a:pPr indent="-342900" lvl="0" marL="914400" rtl="0" algn="l">
              <a:spcBef>
                <a:spcPts val="0"/>
              </a:spcBef>
              <a:spcAft>
                <a:spcPts val="0"/>
              </a:spcAft>
              <a:buSzPts val="1800"/>
              <a:buChar char="-"/>
            </a:pPr>
            <a:r>
              <a:rPr lang="en"/>
              <a:t>Grab: Driver, Rider, Booking</a:t>
            </a:r>
            <a:endParaRPr/>
          </a:p>
        </p:txBody>
      </p:sp>
      <p:sp>
        <p:nvSpPr>
          <p:cNvPr id="516" name="Google Shape;516;p75"/>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Object-Oriented Analysis and Design Processes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6"/>
          <p:cNvSpPr txBox="1"/>
          <p:nvPr>
            <p:ph idx="1" type="body"/>
          </p:nvPr>
        </p:nvSpPr>
        <p:spPr>
          <a:xfrm>
            <a:off x="96600" y="707400"/>
            <a:ext cx="8735700" cy="4070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400"/>
              <a:t>Step 4: Describe the interactions</a:t>
            </a:r>
            <a:br>
              <a:rPr b="1" lang="en" sz="2400"/>
            </a:br>
            <a:r>
              <a:rPr b="1" lang="en"/>
              <a:t>Questions:</a:t>
            </a:r>
            <a:endParaRPr b="1"/>
          </a:p>
          <a:p>
            <a:pPr indent="-342900" lvl="0" marL="914400" rtl="0" algn="l">
              <a:spcBef>
                <a:spcPts val="1600"/>
              </a:spcBef>
              <a:spcAft>
                <a:spcPts val="0"/>
              </a:spcAft>
              <a:buSzPts val="1800"/>
              <a:buChar char="-"/>
            </a:pPr>
            <a:r>
              <a:rPr lang="en"/>
              <a:t>What are the interactions between those objects?</a:t>
            </a:r>
            <a:endParaRPr/>
          </a:p>
          <a:p>
            <a:pPr indent="0" lvl="0" marL="457200" rtl="0" algn="l">
              <a:spcBef>
                <a:spcPts val="1600"/>
              </a:spcBef>
              <a:spcAft>
                <a:spcPts val="0"/>
              </a:spcAft>
              <a:buNone/>
            </a:pPr>
            <a:r>
              <a:rPr b="1" lang="en"/>
              <a:t>Focus: </a:t>
            </a:r>
            <a:r>
              <a:rPr lang="en"/>
              <a:t>formally describe interactions between those objects (you will understand the responsibilities of different objects)</a:t>
            </a:r>
            <a:endParaRPr/>
          </a:p>
          <a:p>
            <a:pPr indent="0" lvl="0" marL="457200" rtl="0" algn="l">
              <a:spcBef>
                <a:spcPts val="1600"/>
              </a:spcBef>
              <a:spcAft>
                <a:spcPts val="0"/>
              </a:spcAft>
              <a:buNone/>
            </a:pPr>
            <a:r>
              <a:rPr b="1" lang="en"/>
              <a:t>Examples:</a:t>
            </a:r>
            <a:endParaRPr b="1"/>
          </a:p>
          <a:p>
            <a:pPr indent="-342900" lvl="0" marL="914400" rtl="0" algn="l">
              <a:spcBef>
                <a:spcPts val="1600"/>
              </a:spcBef>
              <a:spcAft>
                <a:spcPts val="0"/>
              </a:spcAft>
              <a:buSzPts val="1800"/>
              <a:buChar char="-"/>
            </a:pPr>
            <a:r>
              <a:rPr lang="en"/>
              <a:t>Our customer needs to </a:t>
            </a:r>
            <a:r>
              <a:rPr b="1" lang="en">
                <a:solidFill>
                  <a:srgbClr val="FF0000"/>
                </a:solidFill>
              </a:rPr>
              <a:t>open</a:t>
            </a:r>
            <a:r>
              <a:rPr lang="en"/>
              <a:t> a bank account</a:t>
            </a:r>
            <a:endParaRPr/>
          </a:p>
          <a:p>
            <a:pPr indent="-342900" lvl="0" marL="914400" rtl="0" algn="l">
              <a:spcBef>
                <a:spcPts val="0"/>
              </a:spcBef>
              <a:spcAft>
                <a:spcPts val="0"/>
              </a:spcAft>
              <a:buSzPts val="1800"/>
              <a:buChar char="-"/>
            </a:pPr>
            <a:r>
              <a:rPr lang="en"/>
              <a:t>A spaceship needs to </a:t>
            </a:r>
            <a:r>
              <a:rPr b="1" lang="en">
                <a:solidFill>
                  <a:srgbClr val="FF0000"/>
                </a:solidFill>
              </a:rPr>
              <a:t>explode</a:t>
            </a:r>
            <a:r>
              <a:rPr lang="en"/>
              <a:t> when it touches an asteroid</a:t>
            </a:r>
            <a:endParaRPr/>
          </a:p>
          <a:p>
            <a:pPr indent="457200" lvl="0" marL="0" rtl="0" algn="l">
              <a:spcBef>
                <a:spcPts val="1600"/>
              </a:spcBef>
              <a:spcAft>
                <a:spcPts val="0"/>
              </a:spcAft>
              <a:buNone/>
            </a:pPr>
            <a:r>
              <a:rPr b="1" lang="en"/>
              <a:t>Action: create a sequence diagram</a:t>
            </a:r>
            <a:endParaRPr/>
          </a:p>
          <a:p>
            <a:pPr indent="457200" lvl="0" marL="0" rtl="0" algn="l">
              <a:spcBef>
                <a:spcPts val="1600"/>
              </a:spcBef>
              <a:spcAft>
                <a:spcPts val="1600"/>
              </a:spcAft>
              <a:buNone/>
            </a:pPr>
            <a:r>
              <a:t/>
            </a:r>
            <a:endParaRPr/>
          </a:p>
        </p:txBody>
      </p:sp>
      <p:sp>
        <p:nvSpPr>
          <p:cNvPr id="522" name="Google Shape;522;p76"/>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Object-Oriented Analysis and Design Processes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7"/>
          <p:cNvSpPr txBox="1"/>
          <p:nvPr>
            <p:ph idx="1" type="body"/>
          </p:nvPr>
        </p:nvSpPr>
        <p:spPr>
          <a:xfrm>
            <a:off x="96600" y="637425"/>
            <a:ext cx="8735700" cy="513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400"/>
              <a:t>Step 5: Create a Class Diagram</a:t>
            </a:r>
            <a:br>
              <a:rPr b="1" lang="en" sz="2400"/>
            </a:br>
            <a:r>
              <a:rPr lang="en"/>
              <a:t>The representation of classes and interactions you need</a:t>
            </a:r>
            <a:br>
              <a:rPr b="1" lang="en" sz="2400"/>
            </a:br>
            <a:endParaRPr/>
          </a:p>
          <a:p>
            <a:pPr indent="457200" lvl="0" marL="0" rtl="0" algn="l">
              <a:spcBef>
                <a:spcPts val="1600"/>
              </a:spcBef>
              <a:spcAft>
                <a:spcPts val="1600"/>
              </a:spcAft>
              <a:buNone/>
            </a:pPr>
            <a:r>
              <a:t/>
            </a:r>
            <a:endParaRPr/>
          </a:p>
        </p:txBody>
      </p:sp>
      <p:pic>
        <p:nvPicPr>
          <p:cNvPr id="528" name="Google Shape;528;p77"/>
          <p:cNvPicPr preferRelativeResize="0"/>
          <p:nvPr/>
        </p:nvPicPr>
        <p:blipFill>
          <a:blip r:embed="rId3">
            <a:alphaModFix/>
          </a:blip>
          <a:stretch>
            <a:fillRect/>
          </a:stretch>
        </p:blipFill>
        <p:spPr>
          <a:xfrm>
            <a:off x="1586600" y="1635375"/>
            <a:ext cx="5970799" cy="3204050"/>
          </a:xfrm>
          <a:prstGeom prst="rect">
            <a:avLst/>
          </a:prstGeom>
          <a:noFill/>
          <a:ln>
            <a:noFill/>
          </a:ln>
        </p:spPr>
      </p:pic>
      <p:sp>
        <p:nvSpPr>
          <p:cNvPr id="529" name="Google Shape;529;p77"/>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Object-Oriented Analysis and Design Processes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4400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Gather Requirements </a:t>
            </a:r>
            <a:endParaRPr/>
          </a:p>
        </p:txBody>
      </p:sp>
      <p:sp>
        <p:nvSpPr>
          <p:cNvPr id="535" name="Google Shape;535;p78"/>
          <p:cNvSpPr txBox="1"/>
          <p:nvPr>
            <p:ph idx="1" type="body"/>
          </p:nvPr>
        </p:nvSpPr>
        <p:spPr>
          <a:xfrm>
            <a:off x="554400" y="920400"/>
            <a:ext cx="8520600" cy="37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is the application required to do ?</a:t>
            </a:r>
            <a:endParaRPr sz="3000"/>
          </a:p>
          <a:p>
            <a:pPr indent="0" lvl="0" marL="0" rtl="0" algn="l">
              <a:spcBef>
                <a:spcPts val="1600"/>
              </a:spcBef>
              <a:spcAft>
                <a:spcPts val="0"/>
              </a:spcAft>
              <a:buNone/>
            </a:pPr>
            <a:r>
              <a:rPr lang="en" sz="3000"/>
              <a:t>What must it do ?</a:t>
            </a:r>
            <a:endParaRPr sz="3000"/>
          </a:p>
          <a:p>
            <a:pPr indent="0" lvl="0" marL="0" rtl="0" algn="l">
              <a:spcBef>
                <a:spcPts val="1600"/>
              </a:spcBef>
              <a:spcAft>
                <a:spcPts val="0"/>
              </a:spcAft>
              <a:buNone/>
            </a:pPr>
            <a:r>
              <a:rPr b="1" lang="en" sz="2400"/>
              <a:t>2 Types of Requirements</a:t>
            </a:r>
            <a:endParaRPr b="1" sz="2400"/>
          </a:p>
          <a:p>
            <a:pPr indent="-381000" lvl="0" marL="457200" rtl="0" algn="l">
              <a:spcBef>
                <a:spcPts val="1600"/>
              </a:spcBef>
              <a:spcAft>
                <a:spcPts val="0"/>
              </a:spcAft>
              <a:buSzPts val="2400"/>
              <a:buAutoNum type="arabicPeriod"/>
            </a:pPr>
            <a:r>
              <a:rPr b="1" lang="en" sz="2400"/>
              <a:t>Functional requirement  </a:t>
            </a:r>
            <a:r>
              <a:rPr lang="en" sz="2400"/>
              <a:t>- what does it do?</a:t>
            </a:r>
            <a:br>
              <a:rPr b="1" lang="en" sz="2400"/>
            </a:br>
            <a:r>
              <a:rPr lang="en"/>
              <a:t>TODO list features/Capabilities</a:t>
            </a:r>
            <a:endParaRPr b="1" sz="2400"/>
          </a:p>
          <a:p>
            <a:pPr indent="-381000" lvl="0" marL="457200" rtl="0" algn="l">
              <a:spcBef>
                <a:spcPts val="0"/>
              </a:spcBef>
              <a:spcAft>
                <a:spcPts val="0"/>
              </a:spcAft>
              <a:buSzPts val="2400"/>
              <a:buAutoNum type="arabicPeriod"/>
            </a:pPr>
            <a:r>
              <a:rPr b="1" lang="en" sz="2400"/>
              <a:t>Non-Functional requirement </a:t>
            </a:r>
            <a:r>
              <a:rPr b="1" lang="en" sz="2400"/>
              <a:t> </a:t>
            </a:r>
            <a:r>
              <a:rPr lang="en" sz="2400"/>
              <a:t>- what else?</a:t>
            </a:r>
            <a:br>
              <a:rPr lang="en" sz="2400"/>
            </a:br>
            <a:r>
              <a:rPr lang="en"/>
              <a:t>TODO help doc, legal, performance, support, security</a:t>
            </a:r>
            <a:endParaRPr b="1"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9"/>
          <p:cNvSpPr txBox="1"/>
          <p:nvPr>
            <p:ph type="title"/>
          </p:nvPr>
        </p:nvSpPr>
        <p:spPr>
          <a:xfrm>
            <a:off x="4400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Gather Requirements </a:t>
            </a:r>
            <a:endParaRPr/>
          </a:p>
        </p:txBody>
      </p:sp>
      <p:sp>
        <p:nvSpPr>
          <p:cNvPr id="541" name="Google Shape;541;p79"/>
          <p:cNvSpPr txBox="1"/>
          <p:nvPr>
            <p:ph idx="1" type="body"/>
          </p:nvPr>
        </p:nvSpPr>
        <p:spPr>
          <a:xfrm>
            <a:off x="116625" y="707400"/>
            <a:ext cx="8946600" cy="3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1. 	</a:t>
            </a:r>
            <a:r>
              <a:rPr b="1" lang="en" sz="2400"/>
              <a:t>Functional requirement  </a:t>
            </a:r>
            <a:r>
              <a:rPr lang="en" sz="2400"/>
              <a:t>- what does it do?</a:t>
            </a:r>
            <a:br>
              <a:rPr b="1" lang="en" sz="2400"/>
            </a:br>
            <a:r>
              <a:rPr b="1" lang="en" sz="2400"/>
              <a:t>	</a:t>
            </a:r>
            <a:r>
              <a:rPr lang="en"/>
              <a:t>TODO list features/Capabilities</a:t>
            </a:r>
            <a:endParaRPr b="1" sz="2400"/>
          </a:p>
          <a:p>
            <a:pPr indent="0" lvl="0" marL="457200" rtl="0" algn="l">
              <a:spcBef>
                <a:spcPts val="1600"/>
              </a:spcBef>
              <a:spcAft>
                <a:spcPts val="0"/>
              </a:spcAft>
              <a:buNone/>
            </a:pPr>
            <a:r>
              <a:rPr b="1" lang="en" sz="2400"/>
              <a:t>Examples:</a:t>
            </a:r>
            <a:endParaRPr b="1" sz="2400"/>
          </a:p>
          <a:p>
            <a:pPr indent="-342900" lvl="0" marL="914400" rtl="0" algn="l">
              <a:spcBef>
                <a:spcPts val="1600"/>
              </a:spcBef>
              <a:spcAft>
                <a:spcPts val="0"/>
              </a:spcAft>
              <a:buSzPts val="1800"/>
              <a:buChar char="-"/>
            </a:pPr>
            <a:r>
              <a:rPr lang="en"/>
              <a:t>System must </a:t>
            </a:r>
            <a:r>
              <a:rPr b="1" lang="en"/>
              <a:t>display the heart rate, blood pressure of patient</a:t>
            </a:r>
            <a:endParaRPr b="1"/>
          </a:p>
          <a:p>
            <a:pPr indent="-342900" lvl="0" marL="914400" rtl="0" algn="l">
              <a:spcBef>
                <a:spcPts val="0"/>
              </a:spcBef>
              <a:spcAft>
                <a:spcPts val="0"/>
              </a:spcAft>
              <a:buSzPts val="1800"/>
              <a:buChar char="-"/>
            </a:pPr>
            <a:r>
              <a:rPr lang="en"/>
              <a:t>Application must</a:t>
            </a:r>
            <a:r>
              <a:rPr b="1" lang="en"/>
              <a:t> allow user to search by customer’s last name, telephone number, or order number</a:t>
            </a:r>
            <a:endParaRPr b="1"/>
          </a:p>
          <a:p>
            <a:pPr indent="-342900" lvl="0" marL="914400" rtl="0" algn="l">
              <a:spcBef>
                <a:spcPts val="0"/>
              </a:spcBef>
              <a:spcAft>
                <a:spcPts val="0"/>
              </a:spcAft>
              <a:buSzPts val="1800"/>
              <a:buChar char="-"/>
            </a:pPr>
            <a:r>
              <a:rPr lang="en"/>
              <a:t>Program must</a:t>
            </a:r>
            <a:r>
              <a:rPr b="1" lang="en"/>
              <a:t> allow receipts to be generated via email</a:t>
            </a:r>
            <a:endParaRPr b="1"/>
          </a:p>
          <a:p>
            <a:pPr indent="-342900" lvl="0" marL="914400" rtl="0" algn="l">
              <a:spcBef>
                <a:spcPts val="0"/>
              </a:spcBef>
              <a:spcAft>
                <a:spcPts val="0"/>
              </a:spcAft>
              <a:buSzPts val="1800"/>
              <a:buChar char="-"/>
            </a:pPr>
            <a:r>
              <a:rPr lang="en"/>
              <a:t>Application must</a:t>
            </a:r>
            <a:r>
              <a:rPr b="1" lang="en"/>
              <a:t> allow user to create 140-character message</a:t>
            </a:r>
            <a:endParaRPr b="1"/>
          </a:p>
          <a:p>
            <a:pPr indent="-342900" lvl="0" marL="914400" rtl="0" algn="l">
              <a:spcBef>
                <a:spcPts val="0"/>
              </a:spcBef>
              <a:spcAft>
                <a:spcPts val="0"/>
              </a:spcAft>
              <a:buSzPts val="1800"/>
              <a:buChar char="-"/>
            </a:pPr>
            <a:r>
              <a:rPr lang="en"/>
              <a:t>Application must</a:t>
            </a:r>
            <a:r>
              <a:rPr b="1" lang="en"/>
              <a:t> continue to function without network connection</a:t>
            </a:r>
            <a:endParaRPr b="1" sz="2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0"/>
          <p:cNvSpPr txBox="1"/>
          <p:nvPr>
            <p:ph type="title"/>
          </p:nvPr>
        </p:nvSpPr>
        <p:spPr>
          <a:xfrm>
            <a:off x="4400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Gather Requirements </a:t>
            </a:r>
            <a:endParaRPr/>
          </a:p>
        </p:txBody>
      </p:sp>
      <p:sp>
        <p:nvSpPr>
          <p:cNvPr id="547" name="Google Shape;547;p80"/>
          <p:cNvSpPr txBox="1"/>
          <p:nvPr>
            <p:ph idx="1" type="body"/>
          </p:nvPr>
        </p:nvSpPr>
        <p:spPr>
          <a:xfrm>
            <a:off x="361500" y="707400"/>
            <a:ext cx="8421000" cy="3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2</a:t>
            </a:r>
            <a:r>
              <a:rPr b="1" lang="en" sz="2400"/>
              <a:t>. 	Non-Functional requirement  </a:t>
            </a:r>
            <a:r>
              <a:rPr lang="en" sz="2400"/>
              <a:t>- what else?</a:t>
            </a:r>
            <a:br>
              <a:rPr b="1" lang="en" sz="2400"/>
            </a:br>
            <a:r>
              <a:rPr b="1" lang="en" sz="2400"/>
              <a:t>	</a:t>
            </a:r>
            <a:r>
              <a:rPr lang="en"/>
              <a:t>TODO help doc, legal, performance, support, security</a:t>
            </a:r>
            <a:endParaRPr b="1" sz="2400"/>
          </a:p>
          <a:p>
            <a:pPr indent="0" lvl="0" marL="457200" rtl="0" algn="l">
              <a:spcBef>
                <a:spcPts val="1600"/>
              </a:spcBef>
              <a:spcAft>
                <a:spcPts val="0"/>
              </a:spcAft>
              <a:buNone/>
            </a:pPr>
            <a:r>
              <a:rPr b="1" lang="en" sz="2400"/>
              <a:t>Examples:</a:t>
            </a:r>
            <a:endParaRPr b="1" sz="2400"/>
          </a:p>
          <a:p>
            <a:pPr indent="-342900" lvl="0" marL="914400" rtl="0" algn="l">
              <a:spcBef>
                <a:spcPts val="1600"/>
              </a:spcBef>
              <a:spcAft>
                <a:spcPts val="0"/>
              </a:spcAft>
              <a:buSzPts val="1800"/>
              <a:buChar char="-"/>
            </a:pPr>
            <a:r>
              <a:rPr lang="en"/>
              <a:t>System must </a:t>
            </a:r>
            <a:r>
              <a:rPr b="1" lang="en"/>
              <a:t>respond to searches within 2 seconds</a:t>
            </a:r>
            <a:endParaRPr b="1"/>
          </a:p>
          <a:p>
            <a:pPr indent="-342900" lvl="0" marL="914400" rtl="0" algn="l">
              <a:spcBef>
                <a:spcPts val="0"/>
              </a:spcBef>
              <a:spcAft>
                <a:spcPts val="0"/>
              </a:spcAft>
              <a:buSzPts val="1800"/>
              <a:buChar char="-"/>
            </a:pPr>
            <a:r>
              <a:rPr lang="en"/>
              <a:t>Help desk </a:t>
            </a:r>
            <a:r>
              <a:rPr b="1" lang="en"/>
              <a:t>available by telephone, Mon-Fri 8am-6pm </a:t>
            </a:r>
            <a:endParaRPr b="1"/>
          </a:p>
          <a:p>
            <a:pPr indent="-342900" lvl="0" marL="914400" rtl="0" algn="l">
              <a:spcBef>
                <a:spcPts val="0"/>
              </a:spcBef>
              <a:spcAft>
                <a:spcPts val="0"/>
              </a:spcAft>
              <a:buSzPts val="1800"/>
              <a:buChar char="-"/>
            </a:pPr>
            <a:r>
              <a:rPr lang="en"/>
              <a:t>Comply with all relevant HIPAA regulations </a:t>
            </a:r>
            <a:endParaRPr/>
          </a:p>
          <a:p>
            <a:pPr indent="-342900" lvl="0" marL="914400" rtl="0" algn="l">
              <a:spcBef>
                <a:spcPts val="0"/>
              </a:spcBef>
              <a:spcAft>
                <a:spcPts val="0"/>
              </a:spcAft>
              <a:buSzPts val="1800"/>
              <a:buChar char="-"/>
            </a:pPr>
            <a:r>
              <a:rPr lang="en"/>
              <a:t>Be available 99.99% of time during business hours</a:t>
            </a:r>
            <a:endParaRPr/>
          </a:p>
          <a:p>
            <a:pPr indent="-342900" lvl="0" marL="914400" rtl="0" algn="l">
              <a:spcBef>
                <a:spcPts val="0"/>
              </a:spcBef>
              <a:spcAft>
                <a:spcPts val="0"/>
              </a:spcAft>
              <a:buSzPts val="1800"/>
              <a:buChar char="-"/>
            </a:pPr>
            <a:r>
              <a:rPr lang="en"/>
              <a:t>The system shall resist unauthorized users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81"/>
          <p:cNvSpPr txBox="1"/>
          <p:nvPr>
            <p:ph type="title"/>
          </p:nvPr>
        </p:nvSpPr>
        <p:spPr>
          <a:xfrm>
            <a:off x="4400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Gather Requirements </a:t>
            </a:r>
            <a:endParaRPr/>
          </a:p>
        </p:txBody>
      </p:sp>
      <p:sp>
        <p:nvSpPr>
          <p:cNvPr id="553" name="Google Shape;553;p81"/>
          <p:cNvSpPr txBox="1"/>
          <p:nvPr>
            <p:ph idx="1" type="body"/>
          </p:nvPr>
        </p:nvSpPr>
        <p:spPr>
          <a:xfrm>
            <a:off x="361500" y="707400"/>
            <a:ext cx="8421000" cy="42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FURPS/FURPS+ (think like a checklist)</a:t>
            </a:r>
            <a:endParaRPr b="1" sz="2400"/>
          </a:p>
          <a:p>
            <a:pPr indent="-381000" lvl="0" marL="457200" rtl="0" algn="l">
              <a:spcBef>
                <a:spcPts val="1600"/>
              </a:spcBef>
              <a:spcAft>
                <a:spcPts val="0"/>
              </a:spcAft>
              <a:buSzPts val="2400"/>
              <a:buChar char="-"/>
            </a:pPr>
            <a:r>
              <a:rPr b="1" lang="en" sz="2400"/>
              <a:t>Functional </a:t>
            </a:r>
            <a:r>
              <a:rPr lang="en" sz="2400"/>
              <a:t>requirements (features of the app)</a:t>
            </a:r>
            <a:endParaRPr sz="2400"/>
          </a:p>
          <a:p>
            <a:pPr indent="-381000" lvl="0" marL="457200" rtl="0" algn="l">
              <a:spcBef>
                <a:spcPts val="0"/>
              </a:spcBef>
              <a:spcAft>
                <a:spcPts val="0"/>
              </a:spcAft>
              <a:buSzPts val="2400"/>
              <a:buChar char="-"/>
            </a:pPr>
            <a:r>
              <a:rPr b="1" lang="en" sz="2400"/>
              <a:t>Usability </a:t>
            </a:r>
            <a:r>
              <a:rPr lang="en" sz="2400"/>
              <a:t>requirements (help, doc, tutorials)</a:t>
            </a:r>
            <a:endParaRPr sz="2400"/>
          </a:p>
          <a:p>
            <a:pPr indent="-381000" lvl="0" marL="457200" rtl="0" algn="l">
              <a:spcBef>
                <a:spcPts val="0"/>
              </a:spcBef>
              <a:spcAft>
                <a:spcPts val="0"/>
              </a:spcAft>
              <a:buSzPts val="2400"/>
              <a:buChar char="-"/>
            </a:pPr>
            <a:r>
              <a:rPr b="1" lang="en" sz="2400"/>
              <a:t>Reliability</a:t>
            </a:r>
            <a:r>
              <a:rPr b="1" lang="en" sz="2400"/>
              <a:t> </a:t>
            </a:r>
            <a:r>
              <a:rPr lang="en" sz="2400"/>
              <a:t>requirements (disaster recovery, acceptable failure rates)</a:t>
            </a:r>
            <a:endParaRPr sz="2400"/>
          </a:p>
          <a:p>
            <a:pPr indent="-381000" lvl="0" marL="457200" rtl="0" algn="l">
              <a:spcBef>
                <a:spcPts val="0"/>
              </a:spcBef>
              <a:spcAft>
                <a:spcPts val="0"/>
              </a:spcAft>
              <a:buSzPts val="2400"/>
              <a:buChar char="-"/>
            </a:pPr>
            <a:r>
              <a:rPr b="1" lang="en" sz="2400"/>
              <a:t>Performance </a:t>
            </a:r>
            <a:r>
              <a:rPr lang="en" sz="2400"/>
              <a:t>requirements (availability, capacity, resources, and supportability)</a:t>
            </a:r>
            <a:endParaRPr sz="2400"/>
          </a:p>
          <a:p>
            <a:pPr indent="0" lvl="0" marL="457200" rtl="0" algn="l">
              <a:spcBef>
                <a:spcPts val="1600"/>
              </a:spcBef>
              <a:spcAft>
                <a:spcPts val="1600"/>
              </a:spcAft>
              <a:buNone/>
            </a:pPr>
            <a:r>
              <a:rPr b="1" lang="en" sz="2400"/>
              <a:t>+ design, implementation, interface, physical </a:t>
            </a:r>
            <a:r>
              <a:rPr lang="en" sz="2400"/>
              <a:t>requirements</a:t>
            </a:r>
            <a:br>
              <a:rPr lang="en" sz="2400"/>
            </a:br>
            <a:r>
              <a:rPr b="1" lang="en" sz="2400"/>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2"/>
          <p:cNvSpPr txBox="1"/>
          <p:nvPr>
            <p:ph type="title"/>
          </p:nvPr>
        </p:nvSpPr>
        <p:spPr>
          <a:xfrm>
            <a:off x="311700" y="0"/>
            <a:ext cx="8520600" cy="11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2.3 U</a:t>
            </a:r>
            <a:r>
              <a:rPr lang="en"/>
              <a:t>nified Modeling Language (UML): graphical notation for drawing diagrams of OO</a:t>
            </a:r>
            <a:endParaRPr/>
          </a:p>
        </p:txBody>
      </p:sp>
      <p:pic>
        <p:nvPicPr>
          <p:cNvPr id="559" name="Google Shape;559;p82"/>
          <p:cNvPicPr preferRelativeResize="0"/>
          <p:nvPr/>
        </p:nvPicPr>
        <p:blipFill>
          <a:blip r:embed="rId3">
            <a:alphaModFix/>
          </a:blip>
          <a:stretch>
            <a:fillRect/>
          </a:stretch>
        </p:blipFill>
        <p:spPr>
          <a:xfrm>
            <a:off x="51300" y="1755000"/>
            <a:ext cx="2613350" cy="2731350"/>
          </a:xfrm>
          <a:prstGeom prst="rect">
            <a:avLst/>
          </a:prstGeom>
          <a:noFill/>
          <a:ln>
            <a:noFill/>
          </a:ln>
        </p:spPr>
      </p:pic>
      <p:sp>
        <p:nvSpPr>
          <p:cNvPr id="560" name="Google Shape;560;p82"/>
          <p:cNvSpPr txBox="1"/>
          <p:nvPr/>
        </p:nvSpPr>
        <p:spPr>
          <a:xfrm>
            <a:off x="454075" y="4486350"/>
            <a:ext cx="18078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Class Diagram</a:t>
            </a:r>
            <a:endParaRPr/>
          </a:p>
        </p:txBody>
      </p:sp>
      <p:sp>
        <p:nvSpPr>
          <p:cNvPr id="561" name="Google Shape;561;p82"/>
          <p:cNvSpPr txBox="1"/>
          <p:nvPr/>
        </p:nvSpPr>
        <p:spPr>
          <a:xfrm>
            <a:off x="159300" y="1685000"/>
            <a:ext cx="9003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1.name</a:t>
            </a:r>
            <a:endParaRPr b="1">
              <a:solidFill>
                <a:srgbClr val="FF0000"/>
              </a:solidFill>
            </a:endParaRPr>
          </a:p>
        </p:txBody>
      </p:sp>
      <p:sp>
        <p:nvSpPr>
          <p:cNvPr id="562" name="Google Shape;562;p82"/>
          <p:cNvSpPr txBox="1"/>
          <p:nvPr/>
        </p:nvSpPr>
        <p:spPr>
          <a:xfrm>
            <a:off x="1445475" y="2558450"/>
            <a:ext cx="11544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2</a:t>
            </a:r>
            <a:r>
              <a:rPr b="1" lang="en">
                <a:solidFill>
                  <a:srgbClr val="FF0000"/>
                </a:solidFill>
              </a:rPr>
              <a:t>.attributes</a:t>
            </a:r>
            <a:endParaRPr b="1">
              <a:solidFill>
                <a:srgbClr val="FF0000"/>
              </a:solidFill>
            </a:endParaRPr>
          </a:p>
        </p:txBody>
      </p:sp>
      <p:sp>
        <p:nvSpPr>
          <p:cNvPr id="563" name="Google Shape;563;p82"/>
          <p:cNvSpPr txBox="1"/>
          <p:nvPr/>
        </p:nvSpPr>
        <p:spPr>
          <a:xfrm>
            <a:off x="1178000" y="3352325"/>
            <a:ext cx="11544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3</a:t>
            </a:r>
            <a:r>
              <a:rPr b="1" lang="en">
                <a:solidFill>
                  <a:srgbClr val="FF0000"/>
                </a:solidFill>
              </a:rPr>
              <a:t>.methods</a:t>
            </a:r>
            <a:endParaRPr b="1">
              <a:solidFill>
                <a:srgbClr val="FF0000"/>
              </a:solidFill>
            </a:endParaRPr>
          </a:p>
        </p:txBody>
      </p:sp>
      <p:pic>
        <p:nvPicPr>
          <p:cNvPr id="564" name="Google Shape;564;p82"/>
          <p:cNvPicPr preferRelativeResize="0"/>
          <p:nvPr/>
        </p:nvPicPr>
        <p:blipFill rotWithShape="1">
          <a:blip r:embed="rId4">
            <a:alphaModFix/>
          </a:blip>
          <a:srcRect b="0" l="5800" r="3710" t="0"/>
          <a:stretch/>
        </p:blipFill>
        <p:spPr>
          <a:xfrm>
            <a:off x="2664650" y="1685000"/>
            <a:ext cx="2460950" cy="2297650"/>
          </a:xfrm>
          <a:prstGeom prst="rect">
            <a:avLst/>
          </a:prstGeom>
          <a:noFill/>
          <a:ln>
            <a:noFill/>
          </a:ln>
        </p:spPr>
      </p:pic>
      <p:pic>
        <p:nvPicPr>
          <p:cNvPr id="565" name="Google Shape;565;p82"/>
          <p:cNvPicPr preferRelativeResize="0"/>
          <p:nvPr/>
        </p:nvPicPr>
        <p:blipFill>
          <a:blip r:embed="rId5">
            <a:alphaModFix/>
          </a:blip>
          <a:stretch>
            <a:fillRect/>
          </a:stretch>
        </p:blipFill>
        <p:spPr>
          <a:xfrm>
            <a:off x="4455375" y="3236100"/>
            <a:ext cx="1283000" cy="1745550"/>
          </a:xfrm>
          <a:prstGeom prst="rect">
            <a:avLst/>
          </a:prstGeom>
          <a:noFill/>
          <a:ln>
            <a:noFill/>
          </a:ln>
        </p:spPr>
      </p:pic>
      <p:pic>
        <p:nvPicPr>
          <p:cNvPr id="566" name="Google Shape;566;p82"/>
          <p:cNvPicPr preferRelativeResize="0"/>
          <p:nvPr/>
        </p:nvPicPr>
        <p:blipFill>
          <a:blip r:embed="rId6">
            <a:alphaModFix/>
          </a:blip>
          <a:stretch>
            <a:fillRect/>
          </a:stretch>
        </p:blipFill>
        <p:spPr>
          <a:xfrm>
            <a:off x="5738375" y="2267030"/>
            <a:ext cx="3343424" cy="1624620"/>
          </a:xfrm>
          <a:prstGeom prst="rect">
            <a:avLst/>
          </a:prstGeom>
          <a:noFill/>
          <a:ln>
            <a:noFill/>
          </a:ln>
        </p:spPr>
      </p:pic>
      <p:sp>
        <p:nvSpPr>
          <p:cNvPr id="567" name="Google Shape;567;p82"/>
          <p:cNvSpPr txBox="1"/>
          <p:nvPr/>
        </p:nvSpPr>
        <p:spPr>
          <a:xfrm>
            <a:off x="1714500" y="1203750"/>
            <a:ext cx="57150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“Should be quick and useful communication tool”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3"/>
          <p:cNvSpPr txBox="1"/>
          <p:nvPr>
            <p:ph type="title"/>
          </p:nvPr>
        </p:nvSpPr>
        <p:spPr>
          <a:xfrm>
            <a:off x="224213" y="0"/>
            <a:ext cx="8520600" cy="11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2.3 Unified Modeling Language (UML): graphical notation for drawing diagrams of OO</a:t>
            </a:r>
            <a:endParaRPr/>
          </a:p>
        </p:txBody>
      </p:sp>
      <p:pic>
        <p:nvPicPr>
          <p:cNvPr id="573" name="Google Shape;573;p83"/>
          <p:cNvPicPr preferRelativeResize="0"/>
          <p:nvPr/>
        </p:nvPicPr>
        <p:blipFill rotWithShape="1">
          <a:blip r:embed="rId3">
            <a:alphaModFix/>
          </a:blip>
          <a:srcRect b="3725" l="8858" r="0" t="0"/>
          <a:stretch/>
        </p:blipFill>
        <p:spPr>
          <a:xfrm>
            <a:off x="1684788" y="1325725"/>
            <a:ext cx="5599475" cy="361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311700" y="0"/>
            <a:ext cx="85206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OOD Concepts</a:t>
            </a:r>
            <a:endParaRPr/>
          </a:p>
        </p:txBody>
      </p:sp>
      <p:sp>
        <p:nvSpPr>
          <p:cNvPr id="159" name="Google Shape;159;p30"/>
          <p:cNvSpPr txBox="1"/>
          <p:nvPr/>
        </p:nvSpPr>
        <p:spPr>
          <a:xfrm>
            <a:off x="373225" y="975825"/>
            <a:ext cx="4782000" cy="26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txBox="1"/>
          <p:nvPr/>
        </p:nvSpPr>
        <p:spPr>
          <a:xfrm>
            <a:off x="433625" y="623100"/>
            <a:ext cx="5475300" cy="43158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Char char="-"/>
            </a:pPr>
            <a:r>
              <a:rPr lang="en" sz="2200"/>
              <a:t>Abstraction</a:t>
            </a:r>
            <a:endParaRPr sz="2200"/>
          </a:p>
          <a:p>
            <a:pPr indent="-368300" lvl="0" marL="457200" rtl="0" algn="l">
              <a:spcBef>
                <a:spcPts val="0"/>
              </a:spcBef>
              <a:spcAft>
                <a:spcPts val="0"/>
              </a:spcAft>
              <a:buSzPts val="2200"/>
              <a:buChar char="-"/>
            </a:pPr>
            <a:r>
              <a:rPr lang="en" sz="2200"/>
              <a:t>Polymorphism</a:t>
            </a:r>
            <a:endParaRPr sz="2200"/>
          </a:p>
          <a:p>
            <a:pPr indent="-368300" lvl="0" marL="457200" rtl="0" algn="l">
              <a:spcBef>
                <a:spcPts val="0"/>
              </a:spcBef>
              <a:spcAft>
                <a:spcPts val="0"/>
              </a:spcAft>
              <a:buSzPts val="2200"/>
              <a:buChar char="-"/>
            </a:pPr>
            <a:r>
              <a:rPr lang="en" sz="2200"/>
              <a:t>Inheritance</a:t>
            </a:r>
            <a:endParaRPr sz="2200"/>
          </a:p>
          <a:p>
            <a:pPr indent="-368300" lvl="0" marL="457200" rtl="0" algn="l">
              <a:spcBef>
                <a:spcPts val="0"/>
              </a:spcBef>
              <a:spcAft>
                <a:spcPts val="0"/>
              </a:spcAft>
              <a:buSzPts val="2200"/>
              <a:buChar char="-"/>
            </a:pPr>
            <a:r>
              <a:rPr lang="en" sz="2200"/>
              <a:t>Encapsulation</a:t>
            </a:r>
            <a:endParaRPr sz="2200"/>
          </a:p>
          <a:p>
            <a:pPr indent="-368300" lvl="0" marL="457200" rtl="0" algn="l">
              <a:spcBef>
                <a:spcPts val="0"/>
              </a:spcBef>
              <a:spcAft>
                <a:spcPts val="0"/>
              </a:spcAft>
              <a:buSzPts val="2200"/>
              <a:buChar char="-"/>
            </a:pPr>
            <a:r>
              <a:rPr lang="en" sz="2200"/>
              <a:t>Composition</a:t>
            </a:r>
            <a:endParaRPr sz="2200"/>
          </a:p>
          <a:p>
            <a:pPr indent="-368300" lvl="0" marL="457200" rtl="0" algn="l">
              <a:spcBef>
                <a:spcPts val="0"/>
              </a:spcBef>
              <a:spcAft>
                <a:spcPts val="0"/>
              </a:spcAft>
              <a:buSzPts val="2200"/>
              <a:buChar char="-"/>
            </a:pPr>
            <a:r>
              <a:rPr lang="en" sz="2200"/>
              <a:t>Association</a:t>
            </a:r>
            <a:endParaRPr sz="2200"/>
          </a:p>
          <a:p>
            <a:pPr indent="-368300" lvl="0" marL="457200" rtl="0" algn="l">
              <a:spcBef>
                <a:spcPts val="0"/>
              </a:spcBef>
              <a:spcAft>
                <a:spcPts val="0"/>
              </a:spcAft>
              <a:buSzPts val="2200"/>
              <a:buChar char="-"/>
            </a:pPr>
            <a:r>
              <a:rPr lang="en" sz="2200"/>
              <a:t>Aggregation</a:t>
            </a:r>
            <a:endParaRPr sz="2200"/>
          </a:p>
          <a:p>
            <a:pPr indent="-368300" lvl="0" marL="457200" rtl="0" algn="l">
              <a:spcBef>
                <a:spcPts val="0"/>
              </a:spcBef>
              <a:spcAft>
                <a:spcPts val="0"/>
              </a:spcAft>
              <a:buSzPts val="2200"/>
              <a:buChar char="-"/>
            </a:pPr>
            <a:r>
              <a:rPr lang="en" sz="2200"/>
              <a:t>Constructors</a:t>
            </a:r>
            <a:endParaRPr sz="2200"/>
          </a:p>
          <a:p>
            <a:pPr indent="-368300" lvl="0" marL="457200" rtl="0" algn="l">
              <a:spcBef>
                <a:spcPts val="0"/>
              </a:spcBef>
              <a:spcAft>
                <a:spcPts val="0"/>
              </a:spcAft>
              <a:buSzPts val="2200"/>
              <a:buChar char="-"/>
            </a:pPr>
            <a:r>
              <a:rPr lang="en" sz="2200"/>
              <a:t>Destructors</a:t>
            </a:r>
            <a:endParaRPr sz="2200"/>
          </a:p>
          <a:p>
            <a:pPr indent="-368300" lvl="0" marL="457200" rtl="0" algn="l">
              <a:spcBef>
                <a:spcPts val="0"/>
              </a:spcBef>
              <a:spcAft>
                <a:spcPts val="0"/>
              </a:spcAft>
              <a:buSzPts val="2200"/>
              <a:buChar char="-"/>
            </a:pPr>
            <a:r>
              <a:rPr lang="en" sz="2200"/>
              <a:t>Cardinality</a:t>
            </a:r>
            <a:endParaRPr sz="2200"/>
          </a:p>
          <a:p>
            <a:pPr indent="-368300" lvl="0" marL="457200" rtl="0" algn="l">
              <a:spcBef>
                <a:spcPts val="0"/>
              </a:spcBef>
              <a:spcAft>
                <a:spcPts val="0"/>
              </a:spcAft>
              <a:buSzPts val="2200"/>
              <a:buChar char="-"/>
            </a:pPr>
            <a:r>
              <a:rPr lang="en" sz="2200"/>
              <a:t>Singleton</a:t>
            </a:r>
            <a:endParaRPr sz="2200"/>
          </a:p>
          <a:p>
            <a:pPr indent="-368300" lvl="0" marL="457200" rtl="0" algn="l">
              <a:spcBef>
                <a:spcPts val="0"/>
              </a:spcBef>
              <a:spcAft>
                <a:spcPts val="0"/>
              </a:spcAft>
              <a:buSzPts val="2200"/>
              <a:buChar char="-"/>
            </a:pPr>
            <a:r>
              <a:rPr lang="en" sz="2200"/>
              <a:t>Class-Responsibility-Collaboration</a:t>
            </a:r>
            <a:endParaRPr sz="2200"/>
          </a:p>
          <a:p>
            <a:pPr indent="-368300" lvl="0" marL="457200" rtl="0" algn="l">
              <a:spcBef>
                <a:spcPts val="0"/>
              </a:spcBef>
              <a:spcAft>
                <a:spcPts val="0"/>
              </a:spcAft>
              <a:buSzPts val="2200"/>
              <a:buChar char="-"/>
            </a:pPr>
            <a:r>
              <a:rPr lang="en" sz="2200"/>
              <a:t>Chain-of-Responsibility</a:t>
            </a:r>
            <a:endParaRPr sz="2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84"/>
          <p:cNvSpPr txBox="1"/>
          <p:nvPr>
            <p:ph type="title"/>
          </p:nvPr>
        </p:nvSpPr>
        <p:spPr>
          <a:xfrm>
            <a:off x="286350" y="138325"/>
            <a:ext cx="8571300" cy="83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a:t>
            </a:r>
            <a:r>
              <a:rPr lang="en"/>
              <a:t> Object-Oriented Analysis and Design</a:t>
            </a:r>
            <a:endParaRPr/>
          </a:p>
        </p:txBody>
      </p:sp>
      <p:sp>
        <p:nvSpPr>
          <p:cNvPr id="579" name="Google Shape;579;p84"/>
          <p:cNvSpPr txBox="1"/>
          <p:nvPr/>
        </p:nvSpPr>
        <p:spPr>
          <a:xfrm>
            <a:off x="466350" y="905400"/>
            <a:ext cx="8391300" cy="23214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O</a:t>
            </a:r>
            <a:r>
              <a:rPr lang="en" sz="3000"/>
              <a:t>bject-oriented analysis and design processes </a:t>
            </a:r>
            <a:endParaRPr sz="3000"/>
          </a:p>
          <a:p>
            <a:pPr indent="-419100" lvl="0" marL="457200" rtl="0" algn="l">
              <a:spcBef>
                <a:spcPts val="0"/>
              </a:spcBef>
              <a:spcAft>
                <a:spcPts val="0"/>
              </a:spcAft>
              <a:buSzPts val="3000"/>
              <a:buAutoNum type="arabicPeriod"/>
            </a:pPr>
            <a:r>
              <a:rPr lang="en" sz="3000"/>
              <a:t>Requirements</a:t>
            </a:r>
            <a:endParaRPr sz="3000"/>
          </a:p>
          <a:p>
            <a:pPr indent="-419100" lvl="0" marL="457200" rtl="0" algn="l">
              <a:spcBef>
                <a:spcPts val="0"/>
              </a:spcBef>
              <a:spcAft>
                <a:spcPts val="0"/>
              </a:spcAft>
              <a:buSzPts val="3000"/>
              <a:buAutoNum type="arabicPeriod"/>
            </a:pPr>
            <a:r>
              <a:rPr lang="en" sz="3000"/>
              <a:t>UML</a:t>
            </a:r>
            <a:endParaRPr sz="3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5"/>
          <p:cNvSpPr txBox="1"/>
          <p:nvPr>
            <p:ph type="title"/>
          </p:nvPr>
        </p:nvSpPr>
        <p:spPr>
          <a:xfrm>
            <a:off x="286350" y="1150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 </a:t>
            </a:r>
            <a:r>
              <a:rPr lang="en"/>
              <a:t>Utilizing use cases</a:t>
            </a:r>
            <a:endParaRPr/>
          </a:p>
        </p:txBody>
      </p:sp>
      <p:sp>
        <p:nvSpPr>
          <p:cNvPr id="585" name="Google Shape;585;p85"/>
          <p:cNvSpPr txBox="1"/>
          <p:nvPr/>
        </p:nvSpPr>
        <p:spPr>
          <a:xfrm>
            <a:off x="466350" y="998675"/>
            <a:ext cx="8391300" cy="27531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Understanding use cases</a:t>
            </a:r>
            <a:endParaRPr sz="3000"/>
          </a:p>
          <a:p>
            <a:pPr indent="-419100" lvl="0" marL="457200" rtl="0" algn="l">
              <a:spcBef>
                <a:spcPts val="0"/>
              </a:spcBef>
              <a:spcAft>
                <a:spcPts val="0"/>
              </a:spcAft>
              <a:buSzPts val="3000"/>
              <a:buAutoNum type="arabicPeriod"/>
            </a:pPr>
            <a:r>
              <a:rPr lang="en" sz="3000"/>
              <a:t>Identifying the actors</a:t>
            </a:r>
            <a:endParaRPr sz="3000"/>
          </a:p>
          <a:p>
            <a:pPr indent="-419100" lvl="0" marL="457200" rtl="0" algn="l">
              <a:spcBef>
                <a:spcPts val="0"/>
              </a:spcBef>
              <a:spcAft>
                <a:spcPts val="0"/>
              </a:spcAft>
              <a:buSzPts val="3000"/>
              <a:buAutoNum type="arabicPeriod"/>
            </a:pPr>
            <a:r>
              <a:rPr lang="en" sz="3000"/>
              <a:t>Identifying the scenarios</a:t>
            </a:r>
            <a:endParaRPr sz="3000"/>
          </a:p>
          <a:p>
            <a:pPr indent="-419100" lvl="0" marL="457200" rtl="0" algn="l">
              <a:spcBef>
                <a:spcPts val="0"/>
              </a:spcBef>
              <a:spcAft>
                <a:spcPts val="0"/>
              </a:spcAft>
              <a:buSzPts val="3000"/>
              <a:buAutoNum type="arabicPeriod"/>
            </a:pPr>
            <a:r>
              <a:rPr lang="en" sz="3000"/>
              <a:t>Diagramming use cases</a:t>
            </a:r>
            <a:endParaRPr sz="3000"/>
          </a:p>
          <a:p>
            <a:pPr indent="-419100" lvl="0" marL="457200" rtl="0" algn="l">
              <a:spcBef>
                <a:spcPts val="0"/>
              </a:spcBef>
              <a:spcAft>
                <a:spcPts val="0"/>
              </a:spcAft>
              <a:buSzPts val="3000"/>
              <a:buAutoNum type="arabicPeriod"/>
            </a:pPr>
            <a:r>
              <a:rPr lang="en" sz="3000"/>
              <a:t>Employing user stories</a:t>
            </a:r>
            <a:endParaRPr sz="3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6"/>
          <p:cNvSpPr txBox="1"/>
          <p:nvPr>
            <p:ph type="title"/>
          </p:nvPr>
        </p:nvSpPr>
        <p:spPr>
          <a:xfrm>
            <a:off x="311700" y="188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3.1 Understanding Use cases/User Story (User Focus)</a:t>
            </a:r>
            <a:endParaRPr sz="3400"/>
          </a:p>
        </p:txBody>
      </p:sp>
      <p:sp>
        <p:nvSpPr>
          <p:cNvPr id="591" name="Google Shape;591;p86"/>
          <p:cNvSpPr txBox="1"/>
          <p:nvPr>
            <p:ph idx="1" type="body"/>
          </p:nvPr>
        </p:nvSpPr>
        <p:spPr>
          <a:xfrm>
            <a:off x="311700" y="895825"/>
            <a:ext cx="8634000" cy="30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Question:</a:t>
            </a:r>
            <a:endParaRPr b="1" sz="2400"/>
          </a:p>
          <a:p>
            <a:pPr indent="0" lvl="0" marL="0" rtl="0" algn="l">
              <a:spcBef>
                <a:spcPts val="1600"/>
              </a:spcBef>
              <a:spcAft>
                <a:spcPts val="0"/>
              </a:spcAft>
              <a:buNone/>
            </a:pPr>
            <a:r>
              <a:rPr lang="en" sz="2400"/>
              <a:t>How does the user accomplish a particular goal with our application?</a:t>
            </a:r>
            <a:endParaRPr sz="2400"/>
          </a:p>
          <a:p>
            <a:pPr indent="0" lvl="0" marL="0" rtl="0" algn="l">
              <a:spcBef>
                <a:spcPts val="1600"/>
              </a:spcBef>
              <a:spcAft>
                <a:spcPts val="0"/>
              </a:spcAft>
              <a:buNone/>
            </a:pPr>
            <a:r>
              <a:rPr b="1" lang="en" sz="2400"/>
              <a:t>Todo:</a:t>
            </a:r>
            <a:endParaRPr b="1" sz="2400"/>
          </a:p>
          <a:p>
            <a:pPr indent="0" lvl="0" marL="0" rtl="0" algn="l">
              <a:spcBef>
                <a:spcPts val="1600"/>
              </a:spcBef>
              <a:spcAft>
                <a:spcPts val="0"/>
              </a:spcAft>
              <a:buNone/>
            </a:pPr>
            <a:r>
              <a:rPr lang="en" sz="2400"/>
              <a:t>Write use cases in a non-technical language</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cxnSp>
        <p:nvCxnSpPr>
          <p:cNvPr id="592" name="Google Shape;592;p86"/>
          <p:cNvCxnSpPr/>
          <p:nvPr/>
        </p:nvCxnSpPr>
        <p:spPr>
          <a:xfrm flipH="1">
            <a:off x="3160825" y="3821675"/>
            <a:ext cx="734700" cy="454800"/>
          </a:xfrm>
          <a:prstGeom prst="straightConnector1">
            <a:avLst/>
          </a:prstGeom>
          <a:noFill/>
          <a:ln cap="flat" cmpd="sng" w="38100">
            <a:solidFill>
              <a:schemeClr val="dk2"/>
            </a:solidFill>
            <a:prstDash val="solid"/>
            <a:round/>
            <a:headEnd len="med" w="med" type="none"/>
            <a:tailEnd len="med" w="med" type="triangle"/>
          </a:ln>
        </p:spPr>
      </p:cxnSp>
      <p:cxnSp>
        <p:nvCxnSpPr>
          <p:cNvPr id="593" name="Google Shape;593;p86"/>
          <p:cNvCxnSpPr/>
          <p:nvPr/>
        </p:nvCxnSpPr>
        <p:spPr>
          <a:xfrm>
            <a:off x="4945225" y="3798275"/>
            <a:ext cx="723000" cy="501600"/>
          </a:xfrm>
          <a:prstGeom prst="straightConnector1">
            <a:avLst/>
          </a:prstGeom>
          <a:noFill/>
          <a:ln cap="flat" cmpd="sng" w="38100">
            <a:solidFill>
              <a:schemeClr val="dk2"/>
            </a:solidFill>
            <a:prstDash val="solid"/>
            <a:round/>
            <a:headEnd len="med" w="med" type="none"/>
            <a:tailEnd len="med" w="med" type="triangle"/>
          </a:ln>
        </p:spPr>
      </p:cxnSp>
      <p:sp>
        <p:nvSpPr>
          <p:cNvPr id="594" name="Google Shape;594;p86"/>
          <p:cNvSpPr txBox="1"/>
          <p:nvPr/>
        </p:nvSpPr>
        <p:spPr>
          <a:xfrm>
            <a:off x="2553450" y="4299875"/>
            <a:ext cx="12489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Use Case</a:t>
            </a:r>
            <a:endParaRPr/>
          </a:p>
        </p:txBody>
      </p:sp>
      <p:sp>
        <p:nvSpPr>
          <p:cNvPr id="595" name="Google Shape;595;p86"/>
          <p:cNvSpPr txBox="1"/>
          <p:nvPr/>
        </p:nvSpPr>
        <p:spPr>
          <a:xfrm>
            <a:off x="5050150" y="4299875"/>
            <a:ext cx="13647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User Story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7"/>
          <p:cNvSpPr txBox="1"/>
          <p:nvPr>
            <p:ph type="title"/>
          </p:nvPr>
        </p:nvSpPr>
        <p:spPr>
          <a:xfrm>
            <a:off x="311700" y="188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3.1 Understanding Use cases/User Story (User Focus)</a:t>
            </a:r>
            <a:endParaRPr sz="3400"/>
          </a:p>
        </p:txBody>
      </p:sp>
      <p:sp>
        <p:nvSpPr>
          <p:cNvPr id="601" name="Google Shape;601;p87"/>
          <p:cNvSpPr txBox="1"/>
          <p:nvPr>
            <p:ph idx="1" type="body"/>
          </p:nvPr>
        </p:nvSpPr>
        <p:spPr>
          <a:xfrm>
            <a:off x="311700" y="895825"/>
            <a:ext cx="8634000" cy="40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Use Cases</a:t>
            </a:r>
            <a:r>
              <a:rPr b="1" lang="en" sz="2400"/>
              <a:t>:</a:t>
            </a:r>
            <a:endParaRPr b="1" sz="2400"/>
          </a:p>
          <a:p>
            <a:pPr indent="-381000" lvl="0" marL="457200" rtl="0" algn="l">
              <a:spcBef>
                <a:spcPts val="1600"/>
              </a:spcBef>
              <a:spcAft>
                <a:spcPts val="0"/>
              </a:spcAft>
              <a:buSzPts val="2400"/>
              <a:buAutoNum type="arabicPeriod"/>
            </a:pPr>
            <a:r>
              <a:rPr b="1" lang="en" sz="2400"/>
              <a:t>Title:</a:t>
            </a:r>
            <a:r>
              <a:rPr lang="en" sz="2400"/>
              <a:t> describe goals we’re looking for</a:t>
            </a:r>
            <a:endParaRPr sz="2400"/>
          </a:p>
          <a:p>
            <a:pPr indent="-381000" lvl="0" marL="457200" rtl="0" algn="l">
              <a:spcBef>
                <a:spcPts val="0"/>
              </a:spcBef>
              <a:spcAft>
                <a:spcPts val="0"/>
              </a:spcAft>
              <a:buSzPts val="2400"/>
              <a:buAutoNum type="arabicPeriod"/>
            </a:pPr>
            <a:r>
              <a:rPr b="1" lang="en" sz="2400"/>
              <a:t>Actor:</a:t>
            </a:r>
            <a:r>
              <a:rPr lang="en" sz="2400"/>
              <a:t> who desires it</a:t>
            </a:r>
            <a:endParaRPr sz="2400"/>
          </a:p>
          <a:p>
            <a:pPr indent="-381000" lvl="0" marL="457200" rtl="0" algn="l">
              <a:spcBef>
                <a:spcPts val="0"/>
              </a:spcBef>
              <a:spcAft>
                <a:spcPts val="0"/>
              </a:spcAft>
              <a:buSzPts val="2400"/>
              <a:buAutoNum type="arabicPeriod"/>
            </a:pPr>
            <a:r>
              <a:rPr b="1" lang="en" sz="2400"/>
              <a:t>Scenario: </a:t>
            </a:r>
            <a:r>
              <a:rPr lang="en" sz="2400"/>
              <a:t>how is it accomplished?</a:t>
            </a:r>
            <a:endParaRPr sz="2400"/>
          </a:p>
          <a:p>
            <a:pPr indent="0" lvl="0" marL="0" rtl="0" algn="l">
              <a:spcBef>
                <a:spcPts val="1600"/>
              </a:spcBef>
              <a:spcAft>
                <a:spcPts val="0"/>
              </a:spcAft>
              <a:buNone/>
            </a:pPr>
            <a:r>
              <a:rPr lang="en" sz="2400"/>
              <a:t>Example</a:t>
            </a:r>
            <a:endParaRPr sz="2400"/>
          </a:p>
          <a:p>
            <a:pPr indent="-381000" lvl="0" marL="457200" rtl="0" algn="l">
              <a:spcBef>
                <a:spcPts val="1600"/>
              </a:spcBef>
              <a:spcAft>
                <a:spcPts val="0"/>
              </a:spcAft>
              <a:buSzPts val="2400"/>
              <a:buAutoNum type="arabicPeriod"/>
            </a:pPr>
            <a:r>
              <a:rPr lang="en" sz="2400"/>
              <a:t>Title: </a:t>
            </a:r>
            <a:r>
              <a:rPr b="1" lang="en" sz="2400"/>
              <a:t>Register(v)</a:t>
            </a:r>
            <a:r>
              <a:rPr lang="en" sz="2400"/>
              <a:t> new member, </a:t>
            </a:r>
            <a:r>
              <a:rPr b="1" lang="en" sz="2400"/>
              <a:t>Transfer</a:t>
            </a:r>
            <a:r>
              <a:rPr lang="en" sz="2400"/>
              <a:t>(v) funds</a:t>
            </a:r>
            <a:endParaRPr sz="2400"/>
          </a:p>
          <a:p>
            <a:pPr indent="-381000" lvl="0" marL="457200" rtl="0" algn="l">
              <a:spcBef>
                <a:spcPts val="0"/>
              </a:spcBef>
              <a:spcAft>
                <a:spcPts val="0"/>
              </a:spcAft>
              <a:buSzPts val="2400"/>
              <a:buAutoNum type="arabicPeriod"/>
            </a:pPr>
            <a:r>
              <a:rPr lang="en" sz="2400"/>
              <a:t>Actor: User, Customer, Member, Admin</a:t>
            </a:r>
            <a:endParaRPr sz="2400"/>
          </a:p>
          <a:p>
            <a:pPr indent="-381000" lvl="0" marL="457200" rtl="0" algn="l">
              <a:spcBef>
                <a:spcPts val="0"/>
              </a:spcBef>
              <a:spcAft>
                <a:spcPts val="0"/>
              </a:spcAft>
              <a:buSzPts val="2400"/>
              <a:buAutoNum type="arabicPeriod"/>
            </a:pPr>
            <a:r>
              <a:rPr lang="en" sz="2400"/>
              <a:t>Scenario: customer reviews items in shopping cart,...</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8"/>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3.1 Understanding Use cases/User Story (User Focus)</a:t>
            </a:r>
            <a:endParaRPr sz="3400"/>
          </a:p>
        </p:txBody>
      </p:sp>
      <p:sp>
        <p:nvSpPr>
          <p:cNvPr id="607" name="Google Shape;607;p88"/>
          <p:cNvSpPr txBox="1"/>
          <p:nvPr>
            <p:ph idx="1" type="body"/>
          </p:nvPr>
        </p:nvSpPr>
        <p:spPr>
          <a:xfrm>
            <a:off x="311700" y="602450"/>
            <a:ext cx="8634000" cy="43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Use Cases:</a:t>
            </a:r>
            <a:endParaRPr b="1" sz="2400"/>
          </a:p>
          <a:p>
            <a:pPr indent="-330200" lvl="0" marL="457200" rtl="0" algn="l">
              <a:spcBef>
                <a:spcPts val="1600"/>
              </a:spcBef>
              <a:spcAft>
                <a:spcPts val="0"/>
              </a:spcAft>
              <a:buSzPts val="1600"/>
              <a:buAutoNum type="arabicPeriod"/>
            </a:pPr>
            <a:r>
              <a:rPr b="1" lang="en" sz="1600"/>
              <a:t>Title:</a:t>
            </a:r>
            <a:r>
              <a:rPr lang="en" sz="1600"/>
              <a:t> Purchase items</a:t>
            </a:r>
            <a:endParaRPr sz="1600"/>
          </a:p>
          <a:p>
            <a:pPr indent="-330200" lvl="0" marL="457200" rtl="0" algn="l">
              <a:spcBef>
                <a:spcPts val="0"/>
              </a:spcBef>
              <a:spcAft>
                <a:spcPts val="0"/>
              </a:spcAft>
              <a:buSzPts val="1600"/>
              <a:buAutoNum type="arabicPeriod"/>
            </a:pPr>
            <a:r>
              <a:rPr b="1" lang="en" sz="1600"/>
              <a:t>Actor:</a:t>
            </a:r>
            <a:r>
              <a:rPr lang="en" sz="1600"/>
              <a:t> Customer</a:t>
            </a:r>
            <a:endParaRPr sz="1600"/>
          </a:p>
          <a:p>
            <a:pPr indent="-330200" lvl="0" marL="457200" rtl="0" algn="l">
              <a:spcBef>
                <a:spcPts val="0"/>
              </a:spcBef>
              <a:spcAft>
                <a:spcPts val="0"/>
              </a:spcAft>
              <a:buSzPts val="1600"/>
              <a:buAutoNum type="arabicPeriod"/>
            </a:pPr>
            <a:r>
              <a:rPr b="1" lang="en" sz="1600"/>
              <a:t>Scenario:</a:t>
            </a:r>
            <a:br>
              <a:rPr b="1" lang="en" sz="1600"/>
            </a:br>
            <a:r>
              <a:rPr lang="en" sz="1600"/>
              <a:t>3.1 Customer chooses to enter the checkout process</a:t>
            </a:r>
            <a:br>
              <a:rPr lang="en" sz="1600"/>
            </a:br>
            <a:r>
              <a:rPr lang="en" sz="1600"/>
              <a:t>3.2 Customer is shown a confirmation page for their order, allowing them to change quantities, remove items, or cancel</a:t>
            </a:r>
            <a:br>
              <a:rPr lang="en" sz="1600"/>
            </a:br>
            <a:r>
              <a:rPr lang="en" sz="1600"/>
              <a:t>3.3 Customer enters his/her shipping address</a:t>
            </a:r>
            <a:br>
              <a:rPr lang="en" sz="1600"/>
            </a:br>
            <a:r>
              <a:rPr lang="en" sz="1600"/>
              <a:t>3.4 System validates the customer address</a:t>
            </a:r>
            <a:br>
              <a:rPr lang="en" sz="1600"/>
            </a:br>
            <a:r>
              <a:rPr lang="en" sz="1600"/>
              <a:t>3.5 Customer selects a payment method</a:t>
            </a:r>
            <a:br>
              <a:rPr lang="en" sz="1600"/>
            </a:br>
            <a:r>
              <a:rPr lang="en" sz="1600"/>
              <a:t>3.6 System validates the payment details</a:t>
            </a:r>
            <a:br>
              <a:rPr lang="en" sz="1600"/>
            </a:br>
            <a:r>
              <a:rPr lang="en" sz="1600"/>
              <a:t>3.7 System creates an order number that can be used for tracking</a:t>
            </a:r>
            <a:br>
              <a:rPr lang="en" sz="1600"/>
            </a:br>
            <a:r>
              <a:rPr lang="en" sz="1600"/>
              <a:t>3.8 System displays a confirmation screen to the customer</a:t>
            </a:r>
            <a:br>
              <a:rPr lang="en" sz="1600"/>
            </a:br>
            <a:r>
              <a:rPr lang="en" sz="1600"/>
              <a:t>3.9 Email is sent to the customer with order details</a:t>
            </a:r>
            <a:endParaRPr/>
          </a:p>
          <a:p>
            <a:pPr indent="0" lvl="0" marL="0" rtl="0" algn="l">
              <a:spcBef>
                <a:spcPts val="1600"/>
              </a:spcBef>
              <a:spcAft>
                <a:spcPts val="1600"/>
              </a:spcAft>
              <a:buNone/>
            </a:pPr>
            <a:r>
              <a:t/>
            </a:r>
            <a:endParaRPr sz="2400"/>
          </a:p>
        </p:txBody>
      </p:sp>
      <p:sp>
        <p:nvSpPr>
          <p:cNvPr id="608" name="Google Shape;608;p88"/>
          <p:cNvSpPr txBox="1"/>
          <p:nvPr/>
        </p:nvSpPr>
        <p:spPr>
          <a:xfrm>
            <a:off x="5619225" y="3133350"/>
            <a:ext cx="29307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**focus on </a:t>
            </a:r>
            <a:r>
              <a:rPr b="1" lang="en" sz="1800">
                <a:solidFill>
                  <a:srgbClr val="FF0000"/>
                </a:solidFill>
              </a:rPr>
              <a:t>intention</a:t>
            </a:r>
            <a:r>
              <a:rPr b="1" lang="en" sz="1800">
                <a:solidFill>
                  <a:srgbClr val="FF0000"/>
                </a:solidFill>
              </a:rPr>
              <a:t>**</a:t>
            </a:r>
            <a:endParaRPr>
              <a:solidFill>
                <a:srgbClr val="FF0000"/>
              </a:solidFill>
            </a:endParaRPr>
          </a:p>
        </p:txBody>
      </p:sp>
      <p:cxnSp>
        <p:nvCxnSpPr>
          <p:cNvPr id="609" name="Google Shape;609;p88"/>
          <p:cNvCxnSpPr/>
          <p:nvPr/>
        </p:nvCxnSpPr>
        <p:spPr>
          <a:xfrm rot="10800000">
            <a:off x="5738350" y="3611600"/>
            <a:ext cx="13038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9"/>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3.1 Understanding Use cases/User Story (User Focus)</a:t>
            </a:r>
            <a:endParaRPr sz="3400"/>
          </a:p>
        </p:txBody>
      </p:sp>
      <p:sp>
        <p:nvSpPr>
          <p:cNvPr id="615" name="Google Shape;615;p89"/>
          <p:cNvSpPr txBox="1"/>
          <p:nvPr>
            <p:ph idx="1" type="body"/>
          </p:nvPr>
        </p:nvSpPr>
        <p:spPr>
          <a:xfrm>
            <a:off x="311700" y="602450"/>
            <a:ext cx="8634000" cy="3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Use Cases:</a:t>
            </a:r>
            <a:endParaRPr b="1" sz="2400"/>
          </a:p>
          <a:p>
            <a:pPr indent="-330200" lvl="0" marL="457200" rtl="0" algn="l">
              <a:spcBef>
                <a:spcPts val="1600"/>
              </a:spcBef>
              <a:spcAft>
                <a:spcPts val="0"/>
              </a:spcAft>
              <a:buSzPts val="1600"/>
              <a:buAutoNum type="arabicPeriod"/>
            </a:pPr>
            <a:r>
              <a:rPr b="1" lang="en" sz="1600"/>
              <a:t>Title:</a:t>
            </a:r>
            <a:r>
              <a:rPr lang="en" sz="1600"/>
              <a:t> Purchase items</a:t>
            </a:r>
            <a:endParaRPr sz="1600"/>
          </a:p>
          <a:p>
            <a:pPr indent="-330200" lvl="0" marL="457200" rtl="0" algn="l">
              <a:spcBef>
                <a:spcPts val="0"/>
              </a:spcBef>
              <a:spcAft>
                <a:spcPts val="0"/>
              </a:spcAft>
              <a:buSzPts val="1600"/>
              <a:buAutoNum type="arabicPeriod"/>
            </a:pPr>
            <a:r>
              <a:rPr b="1" lang="en" sz="1600"/>
              <a:t>Actor:</a:t>
            </a:r>
            <a:r>
              <a:rPr lang="en" sz="1600"/>
              <a:t> Customer</a:t>
            </a:r>
            <a:endParaRPr sz="1600"/>
          </a:p>
          <a:p>
            <a:pPr indent="-330200" lvl="0" marL="457200" rtl="0" algn="l">
              <a:spcBef>
                <a:spcPts val="0"/>
              </a:spcBef>
              <a:spcAft>
                <a:spcPts val="0"/>
              </a:spcAft>
              <a:buSzPts val="1600"/>
              <a:buAutoNum type="arabicPeriod"/>
            </a:pPr>
            <a:r>
              <a:rPr b="1" lang="en" sz="1600"/>
              <a:t>Scenario:</a:t>
            </a:r>
            <a:br>
              <a:rPr b="1" lang="en" sz="1600"/>
            </a:br>
            <a:r>
              <a:rPr lang="en" sz="1600"/>
              <a:t>…. </a:t>
            </a:r>
            <a:br>
              <a:rPr lang="en" sz="1600"/>
            </a:br>
            <a:r>
              <a:rPr lang="en" sz="1600"/>
              <a:t>….</a:t>
            </a:r>
            <a:endParaRPr sz="1600"/>
          </a:p>
          <a:p>
            <a:pPr indent="0" lvl="0" marL="0" rtl="0" algn="l">
              <a:spcBef>
                <a:spcPts val="1600"/>
              </a:spcBef>
              <a:spcAft>
                <a:spcPts val="0"/>
              </a:spcAft>
              <a:buNone/>
            </a:pPr>
            <a:r>
              <a:rPr lang="en" sz="1600"/>
              <a:t>	</a:t>
            </a:r>
            <a:r>
              <a:rPr b="1" lang="en" sz="1600"/>
              <a:t>Extensions:</a:t>
            </a:r>
            <a:r>
              <a:rPr lang="en" sz="1600"/>
              <a:t> Describe steps for out-of-stock situations</a:t>
            </a:r>
            <a:endParaRPr sz="1600"/>
          </a:p>
          <a:p>
            <a:pPr indent="0" lvl="0" marL="0" rtl="0" algn="l">
              <a:spcBef>
                <a:spcPts val="1600"/>
              </a:spcBef>
              <a:spcAft>
                <a:spcPts val="0"/>
              </a:spcAft>
              <a:buNone/>
            </a:pPr>
            <a:r>
              <a:rPr lang="en" sz="1600"/>
              <a:t>	</a:t>
            </a:r>
            <a:r>
              <a:rPr b="1" lang="en" sz="1600"/>
              <a:t>Extensions:</a:t>
            </a:r>
            <a:r>
              <a:rPr lang="en" sz="1600"/>
              <a:t> Describe steps for order never finalized</a:t>
            </a:r>
            <a:endParaRPr sz="1600"/>
          </a:p>
          <a:p>
            <a:pPr indent="0" lvl="0" marL="0" rtl="0" algn="l">
              <a:spcBef>
                <a:spcPts val="1600"/>
              </a:spcBef>
              <a:spcAft>
                <a:spcPts val="0"/>
              </a:spcAft>
              <a:buNone/>
            </a:pPr>
            <a:r>
              <a:rPr b="1" lang="en" sz="1600"/>
              <a:t>	Precondition:</a:t>
            </a:r>
            <a:r>
              <a:rPr lang="en" sz="1600"/>
              <a:t> Customer has added at least one item to shopping cart</a:t>
            </a:r>
            <a:endParaRPr sz="1600"/>
          </a:p>
          <a:p>
            <a:pPr indent="0" lvl="0" marL="0" rtl="0" algn="l">
              <a:spcBef>
                <a:spcPts val="1600"/>
              </a:spcBef>
              <a:spcAft>
                <a:spcPts val="1600"/>
              </a:spcAft>
              <a:buNone/>
            </a:pPr>
            <a:r>
              <a:t/>
            </a:r>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0"/>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3.2 Identifying the actors</a:t>
            </a:r>
            <a:endParaRPr sz="3400"/>
          </a:p>
        </p:txBody>
      </p:sp>
      <p:pic>
        <p:nvPicPr>
          <p:cNvPr id="621" name="Google Shape;621;p90"/>
          <p:cNvPicPr preferRelativeResize="0"/>
          <p:nvPr/>
        </p:nvPicPr>
        <p:blipFill>
          <a:blip r:embed="rId3">
            <a:alphaModFix/>
          </a:blip>
          <a:stretch>
            <a:fillRect/>
          </a:stretch>
        </p:blipFill>
        <p:spPr>
          <a:xfrm>
            <a:off x="1233475" y="813150"/>
            <a:ext cx="6677025" cy="3790950"/>
          </a:xfrm>
          <a:prstGeom prst="rect">
            <a:avLst/>
          </a:prstGeom>
          <a:noFill/>
          <a:ln>
            <a:noFill/>
          </a:ln>
        </p:spPr>
      </p:pic>
      <p:sp>
        <p:nvSpPr>
          <p:cNvPr id="622" name="Google Shape;622;p90"/>
          <p:cNvSpPr txBox="1"/>
          <p:nvPr/>
        </p:nvSpPr>
        <p:spPr>
          <a:xfrm>
            <a:off x="5015200" y="3807850"/>
            <a:ext cx="39072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3.External Systems/Organizations</a:t>
            </a:r>
            <a:endParaRPr/>
          </a:p>
        </p:txBody>
      </p:sp>
      <p:sp>
        <p:nvSpPr>
          <p:cNvPr id="623" name="Google Shape;623;p90"/>
          <p:cNvSpPr txBox="1"/>
          <p:nvPr/>
        </p:nvSpPr>
        <p:spPr>
          <a:xfrm>
            <a:off x="311700" y="707400"/>
            <a:ext cx="29307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1. Roles/Security Groups</a:t>
            </a:r>
            <a:endParaRPr/>
          </a:p>
        </p:txBody>
      </p:sp>
      <p:sp>
        <p:nvSpPr>
          <p:cNvPr id="624" name="Google Shape;624;p90"/>
          <p:cNvSpPr txBox="1"/>
          <p:nvPr/>
        </p:nvSpPr>
        <p:spPr>
          <a:xfrm>
            <a:off x="580725" y="4358800"/>
            <a:ext cx="29307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2</a:t>
            </a:r>
            <a:r>
              <a:rPr b="1" lang="en" sz="1800"/>
              <a:t>. Job titles/Departments</a:t>
            </a:r>
            <a:endParaRPr/>
          </a:p>
        </p:txBody>
      </p:sp>
      <p:sp>
        <p:nvSpPr>
          <p:cNvPr id="625" name="Google Shape;625;p90"/>
          <p:cNvSpPr txBox="1"/>
          <p:nvPr/>
        </p:nvSpPr>
        <p:spPr>
          <a:xfrm>
            <a:off x="4651175" y="707400"/>
            <a:ext cx="29307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**focus goal that actor wants to accomplish**</a:t>
            </a:r>
            <a:endParaRPr>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91"/>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3.2 Identifying the actors</a:t>
            </a:r>
            <a:endParaRPr sz="3400"/>
          </a:p>
        </p:txBody>
      </p:sp>
      <p:pic>
        <p:nvPicPr>
          <p:cNvPr id="631" name="Google Shape;631;p91"/>
          <p:cNvPicPr preferRelativeResize="0"/>
          <p:nvPr/>
        </p:nvPicPr>
        <p:blipFill rotWithShape="1">
          <a:blip r:embed="rId3">
            <a:alphaModFix/>
          </a:blip>
          <a:srcRect b="0" l="3157" r="0" t="0"/>
          <a:stretch/>
        </p:blipFill>
        <p:spPr>
          <a:xfrm>
            <a:off x="116625" y="859800"/>
            <a:ext cx="5340800" cy="3457575"/>
          </a:xfrm>
          <a:prstGeom prst="rect">
            <a:avLst/>
          </a:prstGeom>
          <a:noFill/>
          <a:ln>
            <a:noFill/>
          </a:ln>
        </p:spPr>
      </p:pic>
      <p:pic>
        <p:nvPicPr>
          <p:cNvPr id="632" name="Google Shape;632;p91"/>
          <p:cNvPicPr preferRelativeResize="0"/>
          <p:nvPr/>
        </p:nvPicPr>
        <p:blipFill rotWithShape="1">
          <a:blip r:embed="rId4">
            <a:alphaModFix/>
          </a:blip>
          <a:srcRect b="0" l="5177" r="0" t="0"/>
          <a:stretch/>
        </p:blipFill>
        <p:spPr>
          <a:xfrm>
            <a:off x="5824725" y="1549550"/>
            <a:ext cx="3007575" cy="2078075"/>
          </a:xfrm>
          <a:prstGeom prst="rect">
            <a:avLst/>
          </a:prstGeom>
          <a:noFill/>
          <a:ln>
            <a:noFill/>
          </a:ln>
        </p:spPr>
      </p:pic>
      <p:cxnSp>
        <p:nvCxnSpPr>
          <p:cNvPr id="633" name="Google Shape;633;p91"/>
          <p:cNvCxnSpPr/>
          <p:nvPr/>
        </p:nvCxnSpPr>
        <p:spPr>
          <a:xfrm>
            <a:off x="5470075" y="777550"/>
            <a:ext cx="0" cy="40938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92"/>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3.3 Identifying the scenarios</a:t>
            </a:r>
            <a:endParaRPr sz="3400"/>
          </a:p>
        </p:txBody>
      </p:sp>
      <p:sp>
        <p:nvSpPr>
          <p:cNvPr id="639" name="Google Shape;639;p92"/>
          <p:cNvSpPr txBox="1"/>
          <p:nvPr>
            <p:ph idx="1" type="body"/>
          </p:nvPr>
        </p:nvSpPr>
        <p:spPr>
          <a:xfrm>
            <a:off x="826038" y="859050"/>
            <a:ext cx="3350700" cy="16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Scenarios</a:t>
            </a:r>
            <a:r>
              <a:rPr b="1" lang="en" sz="2400"/>
              <a:t>:</a:t>
            </a:r>
            <a:endParaRPr b="1" sz="2400"/>
          </a:p>
          <a:p>
            <a:pPr indent="-330200" lvl="0" marL="457200" rtl="0" algn="l">
              <a:spcBef>
                <a:spcPts val="1600"/>
              </a:spcBef>
              <a:spcAft>
                <a:spcPts val="0"/>
              </a:spcAft>
              <a:buSzPts val="1600"/>
              <a:buAutoNum type="arabicPeriod"/>
            </a:pPr>
            <a:r>
              <a:rPr b="1" lang="en" sz="1600"/>
              <a:t>Purchase</a:t>
            </a:r>
            <a:r>
              <a:rPr lang="en" sz="1600"/>
              <a:t> items</a:t>
            </a:r>
            <a:endParaRPr sz="1600"/>
          </a:p>
          <a:p>
            <a:pPr indent="-330200" lvl="0" marL="457200" rtl="0" algn="l">
              <a:spcBef>
                <a:spcPts val="0"/>
              </a:spcBef>
              <a:spcAft>
                <a:spcPts val="0"/>
              </a:spcAft>
              <a:buSzPts val="1600"/>
              <a:buAutoNum type="arabicPeriod"/>
            </a:pPr>
            <a:r>
              <a:rPr b="1" lang="en" sz="1600"/>
              <a:t>Create</a:t>
            </a:r>
            <a:r>
              <a:rPr lang="en" sz="1600"/>
              <a:t> new documents</a:t>
            </a:r>
            <a:endParaRPr sz="1600"/>
          </a:p>
          <a:p>
            <a:pPr indent="-330200" lvl="0" marL="457200" rtl="0" algn="l">
              <a:spcBef>
                <a:spcPts val="0"/>
              </a:spcBef>
              <a:spcAft>
                <a:spcPts val="0"/>
              </a:spcAft>
              <a:buSzPts val="1600"/>
              <a:buAutoNum type="arabicPeriod"/>
            </a:pPr>
            <a:r>
              <a:rPr b="1" lang="en" sz="1600"/>
              <a:t>Balance</a:t>
            </a:r>
            <a:r>
              <a:rPr lang="en" sz="1600"/>
              <a:t> accounts</a:t>
            </a:r>
            <a:endParaRPr sz="1600"/>
          </a:p>
          <a:p>
            <a:pPr indent="0" lvl="0" marL="457200" rtl="0" algn="l">
              <a:spcBef>
                <a:spcPts val="1600"/>
              </a:spcBef>
              <a:spcAft>
                <a:spcPts val="0"/>
              </a:spcAft>
              <a:buNone/>
            </a:pPr>
            <a:br>
              <a:rPr b="1" lang="en" sz="1600"/>
            </a:br>
            <a:endParaRPr sz="1600"/>
          </a:p>
          <a:p>
            <a:pPr indent="0" lvl="0" marL="0" rtl="0" algn="l">
              <a:spcBef>
                <a:spcPts val="1600"/>
              </a:spcBef>
              <a:spcAft>
                <a:spcPts val="1600"/>
              </a:spcAft>
              <a:buNone/>
            </a:pPr>
            <a:r>
              <a:t/>
            </a:r>
            <a:endParaRPr sz="2400"/>
          </a:p>
        </p:txBody>
      </p:sp>
      <p:sp>
        <p:nvSpPr>
          <p:cNvPr id="640" name="Google Shape;640;p92"/>
          <p:cNvSpPr txBox="1"/>
          <p:nvPr/>
        </p:nvSpPr>
        <p:spPr>
          <a:xfrm>
            <a:off x="1644888" y="2527075"/>
            <a:ext cx="8640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Good</a:t>
            </a:r>
            <a:endParaRPr>
              <a:solidFill>
                <a:srgbClr val="6AA84F"/>
              </a:solidFill>
            </a:endParaRPr>
          </a:p>
        </p:txBody>
      </p:sp>
      <p:sp>
        <p:nvSpPr>
          <p:cNvPr id="641" name="Google Shape;641;p92"/>
          <p:cNvSpPr txBox="1"/>
          <p:nvPr>
            <p:ph idx="1" type="body"/>
          </p:nvPr>
        </p:nvSpPr>
        <p:spPr>
          <a:xfrm>
            <a:off x="4967263" y="859050"/>
            <a:ext cx="3350700" cy="16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Scenarios:</a:t>
            </a:r>
            <a:endParaRPr b="1" sz="2400"/>
          </a:p>
          <a:p>
            <a:pPr indent="-330200" lvl="0" marL="457200" rtl="0" algn="l">
              <a:spcBef>
                <a:spcPts val="1600"/>
              </a:spcBef>
              <a:spcAft>
                <a:spcPts val="0"/>
              </a:spcAft>
              <a:buSzPts val="1600"/>
              <a:buAutoNum type="arabicPeriod"/>
            </a:pPr>
            <a:r>
              <a:rPr b="1" lang="en" sz="1600"/>
              <a:t>Login</a:t>
            </a:r>
            <a:r>
              <a:rPr lang="en" sz="1600"/>
              <a:t> to application</a:t>
            </a:r>
            <a:endParaRPr sz="1600"/>
          </a:p>
          <a:p>
            <a:pPr indent="-330200" lvl="0" marL="457200" rtl="0" algn="l">
              <a:spcBef>
                <a:spcPts val="0"/>
              </a:spcBef>
              <a:spcAft>
                <a:spcPts val="0"/>
              </a:spcAft>
              <a:buSzPts val="1600"/>
              <a:buAutoNum type="arabicPeriod"/>
            </a:pPr>
            <a:r>
              <a:rPr b="1" lang="en" sz="1600"/>
              <a:t>Write</a:t>
            </a:r>
            <a:r>
              <a:rPr lang="en" sz="1600"/>
              <a:t> book</a:t>
            </a:r>
            <a:endParaRPr sz="1600"/>
          </a:p>
          <a:p>
            <a:pPr indent="-330200" lvl="0" marL="457200" rtl="0" algn="l">
              <a:spcBef>
                <a:spcPts val="0"/>
              </a:spcBef>
              <a:spcAft>
                <a:spcPts val="0"/>
              </a:spcAft>
              <a:buSzPts val="1600"/>
              <a:buAutoNum type="arabicPeriod"/>
            </a:pPr>
            <a:r>
              <a:rPr b="1" lang="en" sz="1600"/>
              <a:t>Merge</a:t>
            </a:r>
            <a:r>
              <a:rPr lang="en" sz="1600"/>
              <a:t> organisations</a:t>
            </a:r>
            <a:endParaRPr sz="1600"/>
          </a:p>
          <a:p>
            <a:pPr indent="0" lvl="0" marL="457200" rtl="0" algn="l">
              <a:spcBef>
                <a:spcPts val="1600"/>
              </a:spcBef>
              <a:spcAft>
                <a:spcPts val="0"/>
              </a:spcAft>
              <a:buNone/>
            </a:pPr>
            <a:br>
              <a:rPr b="1" lang="en" sz="1600"/>
            </a:br>
            <a:endParaRPr sz="1600"/>
          </a:p>
          <a:p>
            <a:pPr indent="0" lvl="0" marL="0" rtl="0" algn="l">
              <a:spcBef>
                <a:spcPts val="1600"/>
              </a:spcBef>
              <a:spcAft>
                <a:spcPts val="1600"/>
              </a:spcAft>
              <a:buNone/>
            </a:pPr>
            <a:r>
              <a:t/>
            </a:r>
            <a:endParaRPr sz="2400"/>
          </a:p>
        </p:txBody>
      </p:sp>
      <p:sp>
        <p:nvSpPr>
          <p:cNvPr id="642" name="Google Shape;642;p92"/>
          <p:cNvSpPr txBox="1"/>
          <p:nvPr/>
        </p:nvSpPr>
        <p:spPr>
          <a:xfrm>
            <a:off x="5996063" y="2527075"/>
            <a:ext cx="7113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Bad</a:t>
            </a:r>
            <a:endParaRPr>
              <a:solidFill>
                <a:srgbClr val="FF0000"/>
              </a:solidFill>
            </a:endParaRPr>
          </a:p>
        </p:txBody>
      </p:sp>
      <p:sp>
        <p:nvSpPr>
          <p:cNvPr id="643" name="Google Shape;643;p92"/>
          <p:cNvSpPr txBox="1"/>
          <p:nvPr/>
        </p:nvSpPr>
        <p:spPr>
          <a:xfrm>
            <a:off x="618175" y="3273325"/>
            <a:ext cx="76512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rPr>
              <a:t>**emphasize the goal of one encounter**</a:t>
            </a:r>
            <a:endParaRPr sz="300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93"/>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3.4 D</a:t>
            </a:r>
            <a:r>
              <a:rPr lang="en"/>
              <a:t>iagramming use cases</a:t>
            </a:r>
            <a:endParaRPr/>
          </a:p>
        </p:txBody>
      </p:sp>
      <p:sp>
        <p:nvSpPr>
          <p:cNvPr id="649" name="Google Shape;649;p93"/>
          <p:cNvSpPr txBox="1"/>
          <p:nvPr>
            <p:ph idx="1" type="body"/>
          </p:nvPr>
        </p:nvSpPr>
        <p:spPr>
          <a:xfrm>
            <a:off x="235800" y="631200"/>
            <a:ext cx="8908200" cy="44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diagram that shows all of use cases and its dependency</a:t>
            </a:r>
            <a:endParaRPr/>
          </a:p>
        </p:txBody>
      </p:sp>
      <p:pic>
        <p:nvPicPr>
          <p:cNvPr id="650" name="Google Shape;650;p93"/>
          <p:cNvPicPr preferRelativeResize="0"/>
          <p:nvPr/>
        </p:nvPicPr>
        <p:blipFill>
          <a:blip r:embed="rId3">
            <a:alphaModFix/>
          </a:blip>
          <a:stretch>
            <a:fillRect/>
          </a:stretch>
        </p:blipFill>
        <p:spPr>
          <a:xfrm>
            <a:off x="2360075" y="1075500"/>
            <a:ext cx="4423850" cy="3909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311700" y="134800"/>
            <a:ext cx="85206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Quiz1: </a:t>
            </a:r>
            <a:r>
              <a:rPr lang="en" sz="3000"/>
              <a:t>What is another term for understanding the problem?</a:t>
            </a:r>
            <a:endParaRPr sz="3000"/>
          </a:p>
        </p:txBody>
      </p:sp>
      <p:sp>
        <p:nvSpPr>
          <p:cNvPr id="166" name="Google Shape;166;p31"/>
          <p:cNvSpPr txBox="1"/>
          <p:nvPr/>
        </p:nvSpPr>
        <p:spPr>
          <a:xfrm>
            <a:off x="373225" y="975825"/>
            <a:ext cx="4782000" cy="14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1"/>
          <p:cNvSpPr txBox="1"/>
          <p:nvPr/>
        </p:nvSpPr>
        <p:spPr>
          <a:xfrm>
            <a:off x="433625" y="872450"/>
            <a:ext cx="5980500" cy="15501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AutoNum type="alphaUcPeriod"/>
            </a:pPr>
            <a:r>
              <a:rPr lang="en" sz="2200"/>
              <a:t>Brainstorming</a:t>
            </a:r>
            <a:endParaRPr sz="2200"/>
          </a:p>
          <a:p>
            <a:pPr indent="-368300" lvl="0" marL="457200" rtl="0" algn="l">
              <a:spcBef>
                <a:spcPts val="0"/>
              </a:spcBef>
              <a:spcAft>
                <a:spcPts val="0"/>
              </a:spcAft>
              <a:buSzPts val="2200"/>
              <a:buAutoNum type="alphaUcPeriod"/>
            </a:pPr>
            <a:r>
              <a:rPr lang="en" sz="2200"/>
              <a:t>Design</a:t>
            </a:r>
            <a:endParaRPr sz="2200"/>
          </a:p>
          <a:p>
            <a:pPr indent="-368300" lvl="0" marL="457200" rtl="0" algn="l">
              <a:spcBef>
                <a:spcPts val="0"/>
              </a:spcBef>
              <a:spcAft>
                <a:spcPts val="0"/>
              </a:spcAft>
              <a:buSzPts val="2200"/>
              <a:buAutoNum type="alphaUcPeriod"/>
            </a:pPr>
            <a:r>
              <a:rPr lang="en" sz="2200"/>
              <a:t>Analysis</a:t>
            </a:r>
            <a:endParaRPr sz="2200"/>
          </a:p>
          <a:p>
            <a:pPr indent="-368300" lvl="0" marL="457200" rtl="0" algn="l">
              <a:spcBef>
                <a:spcPts val="0"/>
              </a:spcBef>
              <a:spcAft>
                <a:spcPts val="0"/>
              </a:spcAft>
              <a:buSzPts val="2200"/>
              <a:buAutoNum type="alphaUcPeriod"/>
            </a:pPr>
            <a:r>
              <a:rPr lang="en" sz="2200"/>
              <a:t>Programming</a:t>
            </a:r>
            <a:endParaRPr sz="2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4"/>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3.4 Diagramming use cases</a:t>
            </a:r>
            <a:endParaRPr/>
          </a:p>
        </p:txBody>
      </p:sp>
      <p:sp>
        <p:nvSpPr>
          <p:cNvPr id="656" name="Google Shape;656;p94"/>
          <p:cNvSpPr txBox="1"/>
          <p:nvPr>
            <p:ph idx="1" type="body"/>
          </p:nvPr>
        </p:nvSpPr>
        <p:spPr>
          <a:xfrm>
            <a:off x="235800" y="631200"/>
            <a:ext cx="8908200" cy="44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diagram that shows all of use cases and its dependency</a:t>
            </a:r>
            <a:endParaRPr/>
          </a:p>
        </p:txBody>
      </p:sp>
      <p:pic>
        <p:nvPicPr>
          <p:cNvPr id="657" name="Google Shape;657;p94"/>
          <p:cNvPicPr preferRelativeResize="0"/>
          <p:nvPr/>
        </p:nvPicPr>
        <p:blipFill>
          <a:blip r:embed="rId3">
            <a:alphaModFix/>
          </a:blip>
          <a:stretch>
            <a:fillRect/>
          </a:stretch>
        </p:blipFill>
        <p:spPr>
          <a:xfrm>
            <a:off x="1796038" y="1075500"/>
            <a:ext cx="5551924" cy="3763200"/>
          </a:xfrm>
          <a:prstGeom prst="rect">
            <a:avLst/>
          </a:prstGeom>
          <a:noFill/>
          <a:ln>
            <a:noFill/>
          </a:ln>
        </p:spPr>
      </p:pic>
      <p:sp>
        <p:nvSpPr>
          <p:cNvPr id="658" name="Google Shape;658;p94"/>
          <p:cNvSpPr txBox="1"/>
          <p:nvPr/>
        </p:nvSpPr>
        <p:spPr>
          <a:xfrm>
            <a:off x="1317925" y="4343400"/>
            <a:ext cx="18546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Primary Actors</a:t>
            </a:r>
            <a:endParaRPr/>
          </a:p>
        </p:txBody>
      </p:sp>
      <p:sp>
        <p:nvSpPr>
          <p:cNvPr id="659" name="Google Shape;659;p94"/>
          <p:cNvSpPr txBox="1"/>
          <p:nvPr/>
        </p:nvSpPr>
        <p:spPr>
          <a:xfrm>
            <a:off x="5867400" y="4343400"/>
            <a:ext cx="21453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Secondary </a:t>
            </a:r>
            <a:r>
              <a:rPr b="1" lang="en" sz="1800"/>
              <a:t>Actors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95"/>
          <p:cNvSpPr txBox="1"/>
          <p:nvPr>
            <p:ph type="title"/>
          </p:nvPr>
        </p:nvSpPr>
        <p:spPr>
          <a:xfrm>
            <a:off x="157500" y="0"/>
            <a:ext cx="8829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U</a:t>
            </a:r>
            <a:r>
              <a:rPr lang="en"/>
              <a:t>ser stories - simpler and shorter than a use case</a:t>
            </a:r>
            <a:endParaRPr/>
          </a:p>
        </p:txBody>
      </p:sp>
      <p:sp>
        <p:nvSpPr>
          <p:cNvPr id="665" name="Google Shape;665;p95"/>
          <p:cNvSpPr txBox="1"/>
          <p:nvPr>
            <p:ph idx="1" type="body"/>
          </p:nvPr>
        </p:nvSpPr>
        <p:spPr>
          <a:xfrm>
            <a:off x="311700" y="120800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Format looks like:</a:t>
            </a:r>
            <a:endParaRPr/>
          </a:p>
          <a:p>
            <a:pPr indent="-342900" lvl="0" marL="457200" rtl="0" algn="l">
              <a:spcBef>
                <a:spcPts val="1600"/>
              </a:spcBef>
              <a:spcAft>
                <a:spcPts val="0"/>
              </a:spcAft>
              <a:buClr>
                <a:srgbClr val="000000"/>
              </a:buClr>
              <a:buSzPts val="1800"/>
              <a:buChar char="-"/>
            </a:pPr>
            <a:r>
              <a:rPr lang="en">
                <a:solidFill>
                  <a:srgbClr val="000000"/>
                </a:solidFill>
              </a:rPr>
              <a:t>As a …   (Type of user)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 want …   (Goal)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So that …   (Reason)</a:t>
            </a:r>
            <a:endParaRPr>
              <a:solidFill>
                <a:srgbClr val="000000"/>
              </a:solidFill>
            </a:endParaRPr>
          </a:p>
          <a:p>
            <a:pPr indent="0" lvl="0" marL="0" rtl="0" algn="l">
              <a:spcBef>
                <a:spcPts val="1600"/>
              </a:spcBef>
              <a:spcAft>
                <a:spcPts val="0"/>
              </a:spcAft>
              <a:buNone/>
            </a:pPr>
            <a:r>
              <a:rPr lang="en">
                <a:solidFill>
                  <a:srgbClr val="999999"/>
                </a:solidFill>
              </a:rPr>
              <a:t>Example:</a:t>
            </a:r>
            <a:endParaRPr>
              <a:solidFill>
                <a:srgbClr val="999999"/>
              </a:solidFill>
            </a:endParaRPr>
          </a:p>
          <a:p>
            <a:pPr indent="-342900" lvl="0" marL="457200" rtl="0" algn="l">
              <a:spcBef>
                <a:spcPts val="1600"/>
              </a:spcBef>
              <a:spcAft>
                <a:spcPts val="0"/>
              </a:spcAft>
              <a:buClr>
                <a:srgbClr val="000000"/>
              </a:buClr>
              <a:buSzPts val="1800"/>
              <a:buChar char="-"/>
            </a:pPr>
            <a:r>
              <a:rPr lang="en">
                <a:solidFill>
                  <a:srgbClr val="000000"/>
                </a:solidFill>
              </a:rPr>
              <a:t>As a </a:t>
            </a:r>
            <a:r>
              <a:rPr lang="en">
                <a:solidFill>
                  <a:srgbClr val="666666"/>
                </a:solidFill>
              </a:rPr>
              <a:t>Bank Customer</a:t>
            </a:r>
            <a:endParaRPr>
              <a:solidFill>
                <a:srgbClr val="666666"/>
              </a:solidFill>
            </a:endParaRPr>
          </a:p>
          <a:p>
            <a:pPr indent="-342900" lvl="0" marL="457200" rtl="0" algn="l">
              <a:spcBef>
                <a:spcPts val="0"/>
              </a:spcBef>
              <a:spcAft>
                <a:spcPts val="0"/>
              </a:spcAft>
              <a:buClr>
                <a:srgbClr val="000000"/>
              </a:buClr>
              <a:buSzPts val="1800"/>
              <a:buChar char="-"/>
            </a:pPr>
            <a:r>
              <a:rPr lang="en">
                <a:solidFill>
                  <a:srgbClr val="000000"/>
                </a:solidFill>
              </a:rPr>
              <a:t>I want </a:t>
            </a:r>
            <a:r>
              <a:rPr lang="en">
                <a:solidFill>
                  <a:srgbClr val="666666"/>
                </a:solidFill>
              </a:rPr>
              <a:t>to change my PIN online</a:t>
            </a:r>
            <a:endParaRPr>
              <a:solidFill>
                <a:srgbClr val="666666"/>
              </a:solidFill>
            </a:endParaRPr>
          </a:p>
          <a:p>
            <a:pPr indent="-342900" lvl="0" marL="457200" rtl="0" algn="l">
              <a:spcBef>
                <a:spcPts val="0"/>
              </a:spcBef>
              <a:spcAft>
                <a:spcPts val="0"/>
              </a:spcAft>
              <a:buClr>
                <a:srgbClr val="000000"/>
              </a:buClr>
              <a:buSzPts val="1800"/>
              <a:buChar char="-"/>
            </a:pPr>
            <a:r>
              <a:rPr lang="en">
                <a:solidFill>
                  <a:srgbClr val="000000"/>
                </a:solidFill>
              </a:rPr>
              <a:t>So that </a:t>
            </a:r>
            <a:r>
              <a:rPr lang="en">
                <a:solidFill>
                  <a:srgbClr val="434343"/>
                </a:solidFill>
              </a:rPr>
              <a:t>i</a:t>
            </a:r>
            <a:r>
              <a:rPr lang="en">
                <a:solidFill>
                  <a:srgbClr val="666666"/>
                </a:solidFill>
              </a:rPr>
              <a:t> don’t have to go into a branch</a:t>
            </a:r>
            <a:endParaRPr>
              <a:solidFill>
                <a:srgbClr val="666666"/>
              </a:solidFill>
            </a:endParaRPr>
          </a:p>
        </p:txBody>
      </p:sp>
      <p:sp>
        <p:nvSpPr>
          <p:cNvPr id="666" name="Google Shape;666;p95"/>
          <p:cNvSpPr txBox="1"/>
          <p:nvPr/>
        </p:nvSpPr>
        <p:spPr>
          <a:xfrm>
            <a:off x="405750" y="614075"/>
            <a:ext cx="5857500" cy="5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**written just one or two sentences on index card**</a:t>
            </a:r>
            <a:endParaRPr>
              <a:solidFill>
                <a:srgbClr val="FF0000"/>
              </a:solidFill>
            </a:endParaRPr>
          </a:p>
        </p:txBody>
      </p:sp>
      <p:sp>
        <p:nvSpPr>
          <p:cNvPr id="667" name="Google Shape;667;p95"/>
          <p:cNvSpPr txBox="1"/>
          <p:nvPr/>
        </p:nvSpPr>
        <p:spPr>
          <a:xfrm>
            <a:off x="5595875" y="2783450"/>
            <a:ext cx="29307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**focus on intention**</a:t>
            </a:r>
            <a:endParaRPr>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6"/>
          <p:cNvSpPr txBox="1"/>
          <p:nvPr>
            <p:ph type="title"/>
          </p:nvPr>
        </p:nvSpPr>
        <p:spPr>
          <a:xfrm>
            <a:off x="157500" y="0"/>
            <a:ext cx="8829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User stories vs Use Cases</a:t>
            </a:r>
            <a:endParaRPr/>
          </a:p>
        </p:txBody>
      </p:sp>
      <p:pic>
        <p:nvPicPr>
          <p:cNvPr id="673" name="Google Shape;673;p96"/>
          <p:cNvPicPr preferRelativeResize="0"/>
          <p:nvPr/>
        </p:nvPicPr>
        <p:blipFill>
          <a:blip r:embed="rId3">
            <a:alphaModFix/>
          </a:blip>
          <a:stretch>
            <a:fillRect/>
          </a:stretch>
        </p:blipFill>
        <p:spPr>
          <a:xfrm>
            <a:off x="657225" y="707400"/>
            <a:ext cx="7829550" cy="3381375"/>
          </a:xfrm>
          <a:prstGeom prst="rect">
            <a:avLst/>
          </a:prstGeom>
          <a:noFill/>
          <a:ln>
            <a:noFill/>
          </a:ln>
        </p:spPr>
      </p:pic>
      <p:cxnSp>
        <p:nvCxnSpPr>
          <p:cNvPr id="674" name="Google Shape;674;p96"/>
          <p:cNvCxnSpPr/>
          <p:nvPr/>
        </p:nvCxnSpPr>
        <p:spPr>
          <a:xfrm>
            <a:off x="6298150" y="3903325"/>
            <a:ext cx="116700" cy="489900"/>
          </a:xfrm>
          <a:prstGeom prst="straightConnector1">
            <a:avLst/>
          </a:prstGeom>
          <a:noFill/>
          <a:ln cap="flat" cmpd="sng" w="38100">
            <a:solidFill>
              <a:schemeClr val="dk2"/>
            </a:solidFill>
            <a:prstDash val="solid"/>
            <a:round/>
            <a:headEnd len="med" w="med" type="none"/>
            <a:tailEnd len="med" w="med" type="triangle"/>
          </a:ln>
        </p:spPr>
      </p:cxnSp>
      <p:sp>
        <p:nvSpPr>
          <p:cNvPr id="675" name="Google Shape;675;p96"/>
          <p:cNvSpPr txBox="1"/>
          <p:nvPr/>
        </p:nvSpPr>
        <p:spPr>
          <a:xfrm>
            <a:off x="4863575" y="4393225"/>
            <a:ext cx="39888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Company: formal unified process</a:t>
            </a:r>
            <a:endParaRPr/>
          </a:p>
        </p:txBody>
      </p:sp>
      <p:cxnSp>
        <p:nvCxnSpPr>
          <p:cNvPr id="676" name="Google Shape;676;p96"/>
          <p:cNvCxnSpPr/>
          <p:nvPr/>
        </p:nvCxnSpPr>
        <p:spPr>
          <a:xfrm flipH="1">
            <a:off x="2484175" y="3822450"/>
            <a:ext cx="82500" cy="535800"/>
          </a:xfrm>
          <a:prstGeom prst="straightConnector1">
            <a:avLst/>
          </a:prstGeom>
          <a:noFill/>
          <a:ln cap="flat" cmpd="sng" w="38100">
            <a:solidFill>
              <a:schemeClr val="dk2"/>
            </a:solidFill>
            <a:prstDash val="solid"/>
            <a:round/>
            <a:headEnd len="med" w="med" type="none"/>
            <a:tailEnd len="med" w="med" type="triangle"/>
          </a:ln>
        </p:spPr>
      </p:cxnSp>
      <p:sp>
        <p:nvSpPr>
          <p:cNvPr id="677" name="Google Shape;677;p96"/>
          <p:cNvSpPr txBox="1"/>
          <p:nvPr/>
        </p:nvSpPr>
        <p:spPr>
          <a:xfrm>
            <a:off x="1111075" y="4247125"/>
            <a:ext cx="28287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Scrum or Extreme Programming teams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97"/>
          <p:cNvSpPr txBox="1"/>
          <p:nvPr>
            <p:ph type="title"/>
          </p:nvPr>
        </p:nvSpPr>
        <p:spPr>
          <a:xfrm>
            <a:off x="286350" y="18497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a:t>
            </a:r>
            <a:r>
              <a:rPr lang="en"/>
              <a:t> Utilizing use cases</a:t>
            </a:r>
            <a:endParaRPr/>
          </a:p>
        </p:txBody>
      </p:sp>
      <p:sp>
        <p:nvSpPr>
          <p:cNvPr id="683" name="Google Shape;683;p97"/>
          <p:cNvSpPr txBox="1"/>
          <p:nvPr/>
        </p:nvSpPr>
        <p:spPr>
          <a:xfrm>
            <a:off x="466350" y="998675"/>
            <a:ext cx="8391300" cy="27531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U</a:t>
            </a:r>
            <a:r>
              <a:rPr lang="en" sz="3000"/>
              <a:t>se cases</a:t>
            </a:r>
            <a:endParaRPr sz="3000"/>
          </a:p>
          <a:p>
            <a:pPr indent="-419100" lvl="0" marL="457200" rtl="0" algn="l">
              <a:spcBef>
                <a:spcPts val="0"/>
              </a:spcBef>
              <a:spcAft>
                <a:spcPts val="0"/>
              </a:spcAft>
              <a:buSzPts val="3000"/>
              <a:buAutoNum type="arabicPeriod"/>
            </a:pPr>
            <a:r>
              <a:rPr lang="en" sz="3000"/>
              <a:t>Actors</a:t>
            </a:r>
            <a:endParaRPr sz="3000"/>
          </a:p>
          <a:p>
            <a:pPr indent="-419100" lvl="0" marL="457200" rtl="0" algn="l">
              <a:spcBef>
                <a:spcPts val="0"/>
              </a:spcBef>
              <a:spcAft>
                <a:spcPts val="0"/>
              </a:spcAft>
              <a:buSzPts val="3000"/>
              <a:buAutoNum type="arabicPeriod"/>
            </a:pPr>
            <a:r>
              <a:rPr lang="en" sz="3000"/>
              <a:t>Scenarios</a:t>
            </a:r>
            <a:endParaRPr sz="3000"/>
          </a:p>
          <a:p>
            <a:pPr indent="-419100" lvl="0" marL="457200" rtl="0" algn="l">
              <a:spcBef>
                <a:spcPts val="0"/>
              </a:spcBef>
              <a:spcAft>
                <a:spcPts val="0"/>
              </a:spcAft>
              <a:buSzPts val="3000"/>
              <a:buAutoNum type="arabicPeriod"/>
            </a:pPr>
            <a:r>
              <a:rPr lang="en" sz="3000"/>
              <a:t>Diagramming u</a:t>
            </a:r>
            <a:r>
              <a:rPr lang="en" sz="3000"/>
              <a:t>se cases</a:t>
            </a:r>
            <a:endParaRPr sz="3000"/>
          </a:p>
          <a:p>
            <a:pPr indent="-419100" lvl="0" marL="457200" rtl="0" algn="l">
              <a:spcBef>
                <a:spcPts val="0"/>
              </a:spcBef>
              <a:spcAft>
                <a:spcPts val="0"/>
              </a:spcAft>
              <a:buSzPts val="3000"/>
              <a:buAutoNum type="arabicPeriod"/>
            </a:pPr>
            <a:r>
              <a:rPr lang="en" sz="3000"/>
              <a:t>Employing user stories</a:t>
            </a:r>
            <a:endParaRPr sz="3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98"/>
          <p:cNvSpPr txBox="1"/>
          <p:nvPr>
            <p:ph type="title"/>
          </p:nvPr>
        </p:nvSpPr>
        <p:spPr>
          <a:xfrm>
            <a:off x="286350" y="26662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 </a:t>
            </a:r>
            <a:r>
              <a:rPr lang="en"/>
              <a:t>Domain Modeling (Modeling the App)</a:t>
            </a:r>
            <a:endParaRPr/>
          </a:p>
        </p:txBody>
      </p:sp>
      <p:sp>
        <p:nvSpPr>
          <p:cNvPr id="689" name="Google Shape;689;p98"/>
          <p:cNvSpPr txBox="1"/>
          <p:nvPr/>
        </p:nvSpPr>
        <p:spPr>
          <a:xfrm>
            <a:off x="466350" y="998675"/>
            <a:ext cx="8391300" cy="27762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Creating a conceptual model</a:t>
            </a:r>
            <a:endParaRPr sz="3000"/>
          </a:p>
          <a:p>
            <a:pPr indent="-419100" lvl="0" marL="457200" rtl="0" algn="l">
              <a:spcBef>
                <a:spcPts val="0"/>
              </a:spcBef>
              <a:spcAft>
                <a:spcPts val="0"/>
              </a:spcAft>
              <a:buSzPts val="3000"/>
              <a:buAutoNum type="arabicPeriod"/>
            </a:pPr>
            <a:r>
              <a:rPr lang="en" sz="3000"/>
              <a:t>Identifying the classes</a:t>
            </a:r>
            <a:endParaRPr sz="3000"/>
          </a:p>
          <a:p>
            <a:pPr indent="-419100" lvl="0" marL="457200" rtl="0" algn="l">
              <a:spcBef>
                <a:spcPts val="0"/>
              </a:spcBef>
              <a:spcAft>
                <a:spcPts val="0"/>
              </a:spcAft>
              <a:buSzPts val="3000"/>
              <a:buAutoNum type="arabicPeriod"/>
            </a:pPr>
            <a:r>
              <a:rPr lang="en" sz="3000"/>
              <a:t>Identifying class relationships</a:t>
            </a:r>
            <a:endParaRPr sz="3000"/>
          </a:p>
          <a:p>
            <a:pPr indent="-419100" lvl="0" marL="457200" rtl="0" algn="l">
              <a:spcBef>
                <a:spcPts val="0"/>
              </a:spcBef>
              <a:spcAft>
                <a:spcPts val="0"/>
              </a:spcAft>
              <a:buSzPts val="3000"/>
              <a:buAutoNum type="arabicPeriod"/>
            </a:pPr>
            <a:r>
              <a:rPr lang="en" sz="3000"/>
              <a:t>Identifying class responsibilities</a:t>
            </a:r>
            <a:endParaRPr sz="3000"/>
          </a:p>
          <a:p>
            <a:pPr indent="-419100" lvl="0" marL="457200" rtl="0" algn="l">
              <a:spcBef>
                <a:spcPts val="0"/>
              </a:spcBef>
              <a:spcAft>
                <a:spcPts val="0"/>
              </a:spcAft>
              <a:buSzPts val="3000"/>
              <a:buAutoNum type="arabicPeriod"/>
            </a:pPr>
            <a:r>
              <a:rPr lang="en" sz="3000"/>
              <a:t>Using CRC cards</a:t>
            </a:r>
            <a:endParaRPr sz="3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99"/>
          <p:cNvSpPr txBox="1"/>
          <p:nvPr>
            <p:ph type="title"/>
          </p:nvPr>
        </p:nvSpPr>
        <p:spPr>
          <a:xfrm>
            <a:off x="311700" y="951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4.1 Creating a conceptual model</a:t>
            </a:r>
            <a:endParaRPr/>
          </a:p>
        </p:txBody>
      </p:sp>
      <p:pic>
        <p:nvPicPr>
          <p:cNvPr id="695" name="Google Shape;695;p99"/>
          <p:cNvPicPr preferRelativeResize="0"/>
          <p:nvPr/>
        </p:nvPicPr>
        <p:blipFill rotWithShape="1">
          <a:blip r:embed="rId3">
            <a:alphaModFix/>
          </a:blip>
          <a:srcRect b="7573" l="0" r="0" t="5868"/>
          <a:stretch/>
        </p:blipFill>
        <p:spPr>
          <a:xfrm>
            <a:off x="1309450" y="903500"/>
            <a:ext cx="6525099" cy="3862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100"/>
          <p:cNvSpPr txBox="1"/>
          <p:nvPr>
            <p:ph type="title"/>
          </p:nvPr>
        </p:nvSpPr>
        <p:spPr>
          <a:xfrm>
            <a:off x="311700" y="11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a:t>
            </a:r>
            <a:r>
              <a:rPr lang="en"/>
              <a:t>Identifying classes</a:t>
            </a:r>
            <a:endParaRPr/>
          </a:p>
        </p:txBody>
      </p:sp>
      <p:pic>
        <p:nvPicPr>
          <p:cNvPr id="701" name="Google Shape;701;p100"/>
          <p:cNvPicPr preferRelativeResize="0"/>
          <p:nvPr/>
        </p:nvPicPr>
        <p:blipFill rotWithShape="1">
          <a:blip r:embed="rId3">
            <a:alphaModFix/>
          </a:blip>
          <a:srcRect b="15607" l="0" r="0" t="10635"/>
          <a:stretch/>
        </p:blipFill>
        <p:spPr>
          <a:xfrm>
            <a:off x="152400" y="1697013"/>
            <a:ext cx="8839199" cy="2006075"/>
          </a:xfrm>
          <a:prstGeom prst="rect">
            <a:avLst/>
          </a:prstGeom>
          <a:noFill/>
          <a:ln>
            <a:noFill/>
          </a:ln>
        </p:spPr>
      </p:pic>
      <p:sp>
        <p:nvSpPr>
          <p:cNvPr id="702" name="Google Shape;702;p100"/>
          <p:cNvSpPr txBox="1"/>
          <p:nvPr/>
        </p:nvSpPr>
        <p:spPr>
          <a:xfrm>
            <a:off x="522350" y="1040625"/>
            <a:ext cx="58575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Please underline all classes below</a:t>
            </a:r>
            <a:endParaRPr>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pic>
        <p:nvPicPr>
          <p:cNvPr id="707" name="Google Shape;707;p101"/>
          <p:cNvPicPr preferRelativeResize="0"/>
          <p:nvPr/>
        </p:nvPicPr>
        <p:blipFill>
          <a:blip r:embed="rId3">
            <a:alphaModFix/>
          </a:blip>
          <a:stretch>
            <a:fillRect/>
          </a:stretch>
        </p:blipFill>
        <p:spPr>
          <a:xfrm>
            <a:off x="311700" y="1472975"/>
            <a:ext cx="8386650" cy="2404575"/>
          </a:xfrm>
          <a:prstGeom prst="rect">
            <a:avLst/>
          </a:prstGeom>
          <a:noFill/>
          <a:ln>
            <a:noFill/>
          </a:ln>
        </p:spPr>
      </p:pic>
      <p:sp>
        <p:nvSpPr>
          <p:cNvPr id="708" name="Google Shape;708;p101"/>
          <p:cNvSpPr txBox="1"/>
          <p:nvPr>
            <p:ph type="title"/>
          </p:nvPr>
        </p:nvSpPr>
        <p:spPr>
          <a:xfrm>
            <a:off x="311700" y="11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Identifying classes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pic>
        <p:nvPicPr>
          <p:cNvPr id="713" name="Google Shape;713;p102"/>
          <p:cNvPicPr preferRelativeResize="0"/>
          <p:nvPr/>
        </p:nvPicPr>
        <p:blipFill>
          <a:blip r:embed="rId3">
            <a:alphaModFix/>
          </a:blip>
          <a:stretch>
            <a:fillRect/>
          </a:stretch>
        </p:blipFill>
        <p:spPr>
          <a:xfrm>
            <a:off x="1686825" y="1101250"/>
            <a:ext cx="5469575" cy="2797650"/>
          </a:xfrm>
          <a:prstGeom prst="rect">
            <a:avLst/>
          </a:prstGeom>
          <a:noFill/>
          <a:ln>
            <a:noFill/>
          </a:ln>
        </p:spPr>
      </p:pic>
      <p:sp>
        <p:nvSpPr>
          <p:cNvPr id="714" name="Google Shape;714;p102"/>
          <p:cNvSpPr txBox="1"/>
          <p:nvPr>
            <p:ph type="title"/>
          </p:nvPr>
        </p:nvSpPr>
        <p:spPr>
          <a:xfrm>
            <a:off x="311700" y="11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Identifying classes</a:t>
            </a:r>
            <a:endParaRPr/>
          </a:p>
        </p:txBody>
      </p:sp>
      <p:sp>
        <p:nvSpPr>
          <p:cNvPr id="715" name="Google Shape;715;p102"/>
          <p:cNvSpPr txBox="1"/>
          <p:nvPr>
            <p:ph idx="1" type="body"/>
          </p:nvPr>
        </p:nvSpPr>
        <p:spPr>
          <a:xfrm>
            <a:off x="2296775" y="4035575"/>
            <a:ext cx="4393200" cy="538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3000"/>
              <a:t>List all of nouns</a:t>
            </a:r>
            <a:endParaRPr sz="3000">
              <a:solidFill>
                <a:srgbClr val="999999"/>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pic>
        <p:nvPicPr>
          <p:cNvPr id="720" name="Google Shape;720;p103"/>
          <p:cNvPicPr preferRelativeResize="0"/>
          <p:nvPr/>
        </p:nvPicPr>
        <p:blipFill>
          <a:blip r:embed="rId3">
            <a:alphaModFix/>
          </a:blip>
          <a:stretch>
            <a:fillRect/>
          </a:stretch>
        </p:blipFill>
        <p:spPr>
          <a:xfrm>
            <a:off x="1896775" y="1404500"/>
            <a:ext cx="5469575" cy="2797650"/>
          </a:xfrm>
          <a:prstGeom prst="rect">
            <a:avLst/>
          </a:prstGeom>
          <a:noFill/>
          <a:ln>
            <a:noFill/>
          </a:ln>
        </p:spPr>
      </p:pic>
      <p:sp>
        <p:nvSpPr>
          <p:cNvPr id="721" name="Google Shape;721;p103"/>
          <p:cNvSpPr/>
          <p:nvPr/>
        </p:nvSpPr>
        <p:spPr>
          <a:xfrm>
            <a:off x="2013550" y="3548600"/>
            <a:ext cx="1116300" cy="39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03"/>
          <p:cNvSpPr/>
          <p:nvPr/>
        </p:nvSpPr>
        <p:spPr>
          <a:xfrm>
            <a:off x="4727750" y="1557875"/>
            <a:ext cx="1116300" cy="39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 name="Google Shape;723;p103"/>
          <p:cNvCxnSpPr>
            <a:endCxn id="721" idx="3"/>
          </p:cNvCxnSpPr>
          <p:nvPr/>
        </p:nvCxnSpPr>
        <p:spPr>
          <a:xfrm rot="10800000">
            <a:off x="3129850" y="3747950"/>
            <a:ext cx="3688200" cy="907200"/>
          </a:xfrm>
          <a:prstGeom prst="straightConnector1">
            <a:avLst/>
          </a:prstGeom>
          <a:noFill/>
          <a:ln cap="flat" cmpd="sng" w="38100">
            <a:solidFill>
              <a:srgbClr val="FF0000"/>
            </a:solidFill>
            <a:prstDash val="solid"/>
            <a:round/>
            <a:headEnd len="med" w="med" type="none"/>
            <a:tailEnd len="med" w="med" type="triangle"/>
          </a:ln>
        </p:spPr>
      </p:cxnSp>
      <p:cxnSp>
        <p:nvCxnSpPr>
          <p:cNvPr id="724" name="Google Shape;724;p103"/>
          <p:cNvCxnSpPr>
            <a:endCxn id="722" idx="2"/>
          </p:cNvCxnSpPr>
          <p:nvPr/>
        </p:nvCxnSpPr>
        <p:spPr>
          <a:xfrm rot="10800000">
            <a:off x="5285900" y="1956575"/>
            <a:ext cx="1542300" cy="2688600"/>
          </a:xfrm>
          <a:prstGeom prst="straightConnector1">
            <a:avLst/>
          </a:prstGeom>
          <a:noFill/>
          <a:ln cap="flat" cmpd="sng" w="38100">
            <a:solidFill>
              <a:srgbClr val="FF0000"/>
            </a:solidFill>
            <a:prstDash val="solid"/>
            <a:round/>
            <a:headEnd len="med" w="med" type="none"/>
            <a:tailEnd len="med" w="med" type="triangle"/>
          </a:ln>
        </p:spPr>
      </p:cxnSp>
      <p:sp>
        <p:nvSpPr>
          <p:cNvPr id="725" name="Google Shape;725;p103"/>
          <p:cNvSpPr txBox="1"/>
          <p:nvPr/>
        </p:nvSpPr>
        <p:spPr>
          <a:xfrm>
            <a:off x="6818125" y="4256350"/>
            <a:ext cx="14652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rPr>
              <a:t>Same</a:t>
            </a:r>
            <a:endParaRPr sz="2800">
              <a:solidFill>
                <a:srgbClr val="FF0000"/>
              </a:solidFill>
            </a:endParaRPr>
          </a:p>
        </p:txBody>
      </p:sp>
      <p:sp>
        <p:nvSpPr>
          <p:cNvPr id="726" name="Google Shape;726;p103"/>
          <p:cNvSpPr txBox="1"/>
          <p:nvPr>
            <p:ph type="title"/>
          </p:nvPr>
        </p:nvSpPr>
        <p:spPr>
          <a:xfrm>
            <a:off x="311700" y="11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Identifying classes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134800"/>
            <a:ext cx="85206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Quiz2: Objects are always physical or visible items?</a:t>
            </a:r>
            <a:endParaRPr sz="3000"/>
          </a:p>
        </p:txBody>
      </p:sp>
      <p:sp>
        <p:nvSpPr>
          <p:cNvPr id="173" name="Google Shape;173;p32"/>
          <p:cNvSpPr txBox="1"/>
          <p:nvPr/>
        </p:nvSpPr>
        <p:spPr>
          <a:xfrm>
            <a:off x="373225" y="975825"/>
            <a:ext cx="4782000" cy="14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2"/>
          <p:cNvSpPr txBox="1"/>
          <p:nvPr/>
        </p:nvSpPr>
        <p:spPr>
          <a:xfrm>
            <a:off x="433625" y="872450"/>
            <a:ext cx="5980500" cy="15501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AutoNum type="alphaUcPeriod"/>
            </a:pPr>
            <a:r>
              <a:rPr lang="en" sz="2200"/>
              <a:t>False</a:t>
            </a:r>
            <a:endParaRPr sz="2200"/>
          </a:p>
          <a:p>
            <a:pPr indent="-368300" lvl="0" marL="457200" rtl="0" algn="l">
              <a:spcBef>
                <a:spcPts val="0"/>
              </a:spcBef>
              <a:spcAft>
                <a:spcPts val="0"/>
              </a:spcAft>
              <a:buSzPts val="2200"/>
              <a:buAutoNum type="alphaUcPeriod"/>
            </a:pPr>
            <a:r>
              <a:rPr lang="en" sz="2200"/>
              <a:t>True</a:t>
            </a:r>
            <a:endParaRPr sz="2200"/>
          </a:p>
          <a:p>
            <a:pPr indent="0" lvl="0" marL="0" rtl="0" algn="l">
              <a:spcBef>
                <a:spcPts val="0"/>
              </a:spcBef>
              <a:spcAft>
                <a:spcPts val="0"/>
              </a:spcAft>
              <a:buNone/>
            </a:pPr>
            <a:r>
              <a:t/>
            </a:r>
            <a:endParaRPr sz="22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pic>
        <p:nvPicPr>
          <p:cNvPr id="731" name="Google Shape;731;p104"/>
          <p:cNvPicPr preferRelativeResize="0"/>
          <p:nvPr/>
        </p:nvPicPr>
        <p:blipFill>
          <a:blip r:embed="rId3">
            <a:alphaModFix/>
          </a:blip>
          <a:stretch>
            <a:fillRect/>
          </a:stretch>
        </p:blipFill>
        <p:spPr>
          <a:xfrm>
            <a:off x="1896775" y="1404500"/>
            <a:ext cx="5469575" cy="2797650"/>
          </a:xfrm>
          <a:prstGeom prst="rect">
            <a:avLst/>
          </a:prstGeom>
          <a:noFill/>
          <a:ln>
            <a:noFill/>
          </a:ln>
        </p:spPr>
      </p:pic>
      <p:sp>
        <p:nvSpPr>
          <p:cNvPr id="732" name="Google Shape;732;p104"/>
          <p:cNvSpPr txBox="1"/>
          <p:nvPr/>
        </p:nvSpPr>
        <p:spPr>
          <a:xfrm>
            <a:off x="1896775" y="4102475"/>
            <a:ext cx="19437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0000"/>
                </a:solidFill>
              </a:rPr>
              <a:t>Remove it</a:t>
            </a:r>
            <a:endParaRPr sz="2800">
              <a:solidFill>
                <a:srgbClr val="FF0000"/>
              </a:solidFill>
            </a:endParaRPr>
          </a:p>
        </p:txBody>
      </p:sp>
      <p:cxnSp>
        <p:nvCxnSpPr>
          <p:cNvPr id="733" name="Google Shape;733;p104"/>
          <p:cNvCxnSpPr/>
          <p:nvPr/>
        </p:nvCxnSpPr>
        <p:spPr>
          <a:xfrm>
            <a:off x="2202925" y="3747975"/>
            <a:ext cx="737700" cy="0"/>
          </a:xfrm>
          <a:prstGeom prst="straightConnector1">
            <a:avLst/>
          </a:prstGeom>
          <a:noFill/>
          <a:ln cap="flat" cmpd="sng" w="76200">
            <a:solidFill>
              <a:srgbClr val="FF0000"/>
            </a:solidFill>
            <a:prstDash val="solid"/>
            <a:round/>
            <a:headEnd len="med" w="med" type="none"/>
            <a:tailEnd len="med" w="med" type="none"/>
          </a:ln>
        </p:spPr>
      </p:cxnSp>
      <p:sp>
        <p:nvSpPr>
          <p:cNvPr id="734" name="Google Shape;734;p104"/>
          <p:cNvSpPr txBox="1"/>
          <p:nvPr>
            <p:ph type="title"/>
          </p:nvPr>
        </p:nvSpPr>
        <p:spPr>
          <a:xfrm>
            <a:off x="311700" y="11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Identifying classes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pic>
        <p:nvPicPr>
          <p:cNvPr id="739" name="Google Shape;739;p105"/>
          <p:cNvPicPr preferRelativeResize="0"/>
          <p:nvPr/>
        </p:nvPicPr>
        <p:blipFill>
          <a:blip r:embed="rId3">
            <a:alphaModFix/>
          </a:blip>
          <a:stretch>
            <a:fillRect/>
          </a:stretch>
        </p:blipFill>
        <p:spPr>
          <a:xfrm>
            <a:off x="1896775" y="1404500"/>
            <a:ext cx="5469575" cy="2797650"/>
          </a:xfrm>
          <a:prstGeom prst="rect">
            <a:avLst/>
          </a:prstGeom>
          <a:noFill/>
          <a:ln>
            <a:noFill/>
          </a:ln>
        </p:spPr>
      </p:pic>
      <p:cxnSp>
        <p:nvCxnSpPr>
          <p:cNvPr id="740" name="Google Shape;740;p105"/>
          <p:cNvCxnSpPr/>
          <p:nvPr/>
        </p:nvCxnSpPr>
        <p:spPr>
          <a:xfrm>
            <a:off x="2202925" y="3747975"/>
            <a:ext cx="737700" cy="0"/>
          </a:xfrm>
          <a:prstGeom prst="straightConnector1">
            <a:avLst/>
          </a:prstGeom>
          <a:noFill/>
          <a:ln cap="flat" cmpd="sng" w="76200">
            <a:solidFill>
              <a:srgbClr val="FF0000"/>
            </a:solidFill>
            <a:prstDash val="solid"/>
            <a:round/>
            <a:headEnd len="med" w="med" type="none"/>
            <a:tailEnd len="med" w="med" type="none"/>
          </a:ln>
        </p:spPr>
      </p:cxnSp>
      <p:sp>
        <p:nvSpPr>
          <p:cNvPr id="741" name="Google Shape;741;p105"/>
          <p:cNvSpPr/>
          <p:nvPr/>
        </p:nvSpPr>
        <p:spPr>
          <a:xfrm>
            <a:off x="4754750" y="1535050"/>
            <a:ext cx="2223000" cy="1664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5"/>
          <p:cNvSpPr txBox="1"/>
          <p:nvPr/>
        </p:nvSpPr>
        <p:spPr>
          <a:xfrm>
            <a:off x="7139950" y="1829775"/>
            <a:ext cx="19437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Same class</a:t>
            </a:r>
            <a:endParaRPr sz="2400">
              <a:solidFill>
                <a:srgbClr val="FF0000"/>
              </a:solidFill>
            </a:endParaRPr>
          </a:p>
        </p:txBody>
      </p:sp>
      <p:sp>
        <p:nvSpPr>
          <p:cNvPr id="743" name="Google Shape;743;p105"/>
          <p:cNvSpPr txBox="1"/>
          <p:nvPr>
            <p:ph type="title"/>
          </p:nvPr>
        </p:nvSpPr>
        <p:spPr>
          <a:xfrm>
            <a:off x="311700" y="11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Identifying classes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pic>
        <p:nvPicPr>
          <p:cNvPr id="748" name="Google Shape;748;p106"/>
          <p:cNvPicPr preferRelativeResize="0"/>
          <p:nvPr/>
        </p:nvPicPr>
        <p:blipFill>
          <a:blip r:embed="rId3">
            <a:alphaModFix/>
          </a:blip>
          <a:stretch>
            <a:fillRect/>
          </a:stretch>
        </p:blipFill>
        <p:spPr>
          <a:xfrm>
            <a:off x="1896775" y="1404500"/>
            <a:ext cx="5469575" cy="2797650"/>
          </a:xfrm>
          <a:prstGeom prst="rect">
            <a:avLst/>
          </a:prstGeom>
          <a:noFill/>
          <a:ln>
            <a:noFill/>
          </a:ln>
        </p:spPr>
      </p:pic>
      <p:cxnSp>
        <p:nvCxnSpPr>
          <p:cNvPr id="749" name="Google Shape;749;p106"/>
          <p:cNvCxnSpPr/>
          <p:nvPr/>
        </p:nvCxnSpPr>
        <p:spPr>
          <a:xfrm>
            <a:off x="2202925" y="3747975"/>
            <a:ext cx="737700" cy="0"/>
          </a:xfrm>
          <a:prstGeom prst="straightConnector1">
            <a:avLst/>
          </a:prstGeom>
          <a:noFill/>
          <a:ln cap="flat" cmpd="sng" w="76200">
            <a:solidFill>
              <a:srgbClr val="FF0000"/>
            </a:solidFill>
            <a:prstDash val="solid"/>
            <a:round/>
            <a:headEnd len="med" w="med" type="none"/>
            <a:tailEnd len="med" w="med" type="none"/>
          </a:ln>
        </p:spPr>
      </p:cxnSp>
      <p:cxnSp>
        <p:nvCxnSpPr>
          <p:cNvPr id="750" name="Google Shape;750;p106"/>
          <p:cNvCxnSpPr/>
          <p:nvPr/>
        </p:nvCxnSpPr>
        <p:spPr>
          <a:xfrm>
            <a:off x="4877250" y="2175900"/>
            <a:ext cx="2030700" cy="7200"/>
          </a:xfrm>
          <a:prstGeom prst="straightConnector1">
            <a:avLst/>
          </a:prstGeom>
          <a:noFill/>
          <a:ln cap="flat" cmpd="sng" w="76200">
            <a:solidFill>
              <a:srgbClr val="FF0000"/>
            </a:solidFill>
            <a:prstDash val="solid"/>
            <a:round/>
            <a:headEnd len="med" w="med" type="none"/>
            <a:tailEnd len="med" w="med" type="none"/>
          </a:ln>
        </p:spPr>
      </p:cxnSp>
      <p:cxnSp>
        <p:nvCxnSpPr>
          <p:cNvPr id="751" name="Google Shape;751;p106"/>
          <p:cNvCxnSpPr/>
          <p:nvPr/>
        </p:nvCxnSpPr>
        <p:spPr>
          <a:xfrm>
            <a:off x="4877250" y="2568150"/>
            <a:ext cx="1871100" cy="0"/>
          </a:xfrm>
          <a:prstGeom prst="straightConnector1">
            <a:avLst/>
          </a:prstGeom>
          <a:noFill/>
          <a:ln cap="flat" cmpd="sng" w="76200">
            <a:solidFill>
              <a:srgbClr val="FF0000"/>
            </a:solidFill>
            <a:prstDash val="solid"/>
            <a:round/>
            <a:headEnd len="med" w="med" type="none"/>
            <a:tailEnd len="med" w="med" type="none"/>
          </a:ln>
        </p:spPr>
      </p:cxnSp>
      <p:cxnSp>
        <p:nvCxnSpPr>
          <p:cNvPr id="752" name="Google Shape;752;p106"/>
          <p:cNvCxnSpPr/>
          <p:nvPr/>
        </p:nvCxnSpPr>
        <p:spPr>
          <a:xfrm>
            <a:off x="4877250" y="2953200"/>
            <a:ext cx="1970700" cy="0"/>
          </a:xfrm>
          <a:prstGeom prst="straightConnector1">
            <a:avLst/>
          </a:prstGeom>
          <a:noFill/>
          <a:ln cap="flat" cmpd="sng" w="76200">
            <a:solidFill>
              <a:srgbClr val="FF0000"/>
            </a:solidFill>
            <a:prstDash val="solid"/>
            <a:round/>
            <a:headEnd len="med" w="med" type="none"/>
            <a:tailEnd len="med" w="med" type="none"/>
          </a:ln>
        </p:spPr>
      </p:cxnSp>
      <p:sp>
        <p:nvSpPr>
          <p:cNvPr id="753" name="Google Shape;753;p106"/>
          <p:cNvSpPr txBox="1"/>
          <p:nvPr/>
        </p:nvSpPr>
        <p:spPr>
          <a:xfrm>
            <a:off x="4761175" y="3924050"/>
            <a:ext cx="30537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Cannot be a class</a:t>
            </a:r>
            <a:endParaRPr sz="2400">
              <a:solidFill>
                <a:srgbClr val="FF0000"/>
              </a:solidFill>
            </a:endParaRPr>
          </a:p>
        </p:txBody>
      </p:sp>
      <p:sp>
        <p:nvSpPr>
          <p:cNvPr id="754" name="Google Shape;754;p106"/>
          <p:cNvSpPr/>
          <p:nvPr/>
        </p:nvSpPr>
        <p:spPr>
          <a:xfrm>
            <a:off x="4807475" y="3548625"/>
            <a:ext cx="1116300" cy="39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6"/>
          <p:cNvSpPr txBox="1"/>
          <p:nvPr>
            <p:ph type="title"/>
          </p:nvPr>
        </p:nvSpPr>
        <p:spPr>
          <a:xfrm>
            <a:off x="311700" y="11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Identifying classes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pic>
        <p:nvPicPr>
          <p:cNvPr id="760" name="Google Shape;760;p107"/>
          <p:cNvPicPr preferRelativeResize="0"/>
          <p:nvPr/>
        </p:nvPicPr>
        <p:blipFill>
          <a:blip r:embed="rId3">
            <a:alphaModFix/>
          </a:blip>
          <a:stretch>
            <a:fillRect/>
          </a:stretch>
        </p:blipFill>
        <p:spPr>
          <a:xfrm>
            <a:off x="1896775" y="1404500"/>
            <a:ext cx="5469575" cy="2797650"/>
          </a:xfrm>
          <a:prstGeom prst="rect">
            <a:avLst/>
          </a:prstGeom>
          <a:noFill/>
          <a:ln>
            <a:noFill/>
          </a:ln>
        </p:spPr>
      </p:pic>
      <p:cxnSp>
        <p:nvCxnSpPr>
          <p:cNvPr id="761" name="Google Shape;761;p107"/>
          <p:cNvCxnSpPr/>
          <p:nvPr/>
        </p:nvCxnSpPr>
        <p:spPr>
          <a:xfrm>
            <a:off x="2202925" y="3747975"/>
            <a:ext cx="737700" cy="0"/>
          </a:xfrm>
          <a:prstGeom prst="straightConnector1">
            <a:avLst/>
          </a:prstGeom>
          <a:noFill/>
          <a:ln cap="flat" cmpd="sng" w="76200">
            <a:solidFill>
              <a:srgbClr val="FF0000"/>
            </a:solidFill>
            <a:prstDash val="solid"/>
            <a:round/>
            <a:headEnd len="med" w="med" type="none"/>
            <a:tailEnd len="med" w="med" type="none"/>
          </a:ln>
        </p:spPr>
      </p:cxnSp>
      <p:cxnSp>
        <p:nvCxnSpPr>
          <p:cNvPr id="762" name="Google Shape;762;p107"/>
          <p:cNvCxnSpPr/>
          <p:nvPr/>
        </p:nvCxnSpPr>
        <p:spPr>
          <a:xfrm>
            <a:off x="4877250" y="2175900"/>
            <a:ext cx="2030700" cy="7200"/>
          </a:xfrm>
          <a:prstGeom prst="straightConnector1">
            <a:avLst/>
          </a:prstGeom>
          <a:noFill/>
          <a:ln cap="flat" cmpd="sng" w="76200">
            <a:solidFill>
              <a:srgbClr val="FF0000"/>
            </a:solidFill>
            <a:prstDash val="solid"/>
            <a:round/>
            <a:headEnd len="med" w="med" type="none"/>
            <a:tailEnd len="med" w="med" type="none"/>
          </a:ln>
        </p:spPr>
      </p:cxnSp>
      <p:cxnSp>
        <p:nvCxnSpPr>
          <p:cNvPr id="763" name="Google Shape;763;p107"/>
          <p:cNvCxnSpPr/>
          <p:nvPr/>
        </p:nvCxnSpPr>
        <p:spPr>
          <a:xfrm>
            <a:off x="4877250" y="2568150"/>
            <a:ext cx="1871100" cy="0"/>
          </a:xfrm>
          <a:prstGeom prst="straightConnector1">
            <a:avLst/>
          </a:prstGeom>
          <a:noFill/>
          <a:ln cap="flat" cmpd="sng" w="76200">
            <a:solidFill>
              <a:srgbClr val="FF0000"/>
            </a:solidFill>
            <a:prstDash val="solid"/>
            <a:round/>
            <a:headEnd len="med" w="med" type="none"/>
            <a:tailEnd len="med" w="med" type="none"/>
          </a:ln>
        </p:spPr>
      </p:cxnSp>
      <p:cxnSp>
        <p:nvCxnSpPr>
          <p:cNvPr id="764" name="Google Shape;764;p107"/>
          <p:cNvCxnSpPr/>
          <p:nvPr/>
        </p:nvCxnSpPr>
        <p:spPr>
          <a:xfrm>
            <a:off x="4877250" y="2953200"/>
            <a:ext cx="1970700" cy="0"/>
          </a:xfrm>
          <a:prstGeom prst="straightConnector1">
            <a:avLst/>
          </a:prstGeom>
          <a:noFill/>
          <a:ln cap="flat" cmpd="sng" w="76200">
            <a:solidFill>
              <a:srgbClr val="FF0000"/>
            </a:solidFill>
            <a:prstDash val="solid"/>
            <a:round/>
            <a:headEnd len="med" w="med" type="none"/>
            <a:tailEnd len="med" w="med" type="none"/>
          </a:ln>
        </p:spPr>
      </p:cxnSp>
      <p:cxnSp>
        <p:nvCxnSpPr>
          <p:cNvPr id="765" name="Google Shape;765;p107"/>
          <p:cNvCxnSpPr/>
          <p:nvPr/>
        </p:nvCxnSpPr>
        <p:spPr>
          <a:xfrm>
            <a:off x="4827450" y="3747975"/>
            <a:ext cx="1173300" cy="0"/>
          </a:xfrm>
          <a:prstGeom prst="straightConnector1">
            <a:avLst/>
          </a:prstGeom>
          <a:noFill/>
          <a:ln cap="flat" cmpd="sng" w="76200">
            <a:solidFill>
              <a:srgbClr val="FF0000"/>
            </a:solidFill>
            <a:prstDash val="solid"/>
            <a:round/>
            <a:headEnd len="med" w="med" type="none"/>
            <a:tailEnd len="med" w="med" type="none"/>
          </a:ln>
        </p:spPr>
      </p:cxnSp>
      <p:sp>
        <p:nvSpPr>
          <p:cNvPr id="766" name="Google Shape;766;p107"/>
          <p:cNvSpPr txBox="1"/>
          <p:nvPr/>
        </p:nvSpPr>
        <p:spPr>
          <a:xfrm>
            <a:off x="2797475" y="4043650"/>
            <a:ext cx="30537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We got all classes !!</a:t>
            </a:r>
            <a:endParaRPr sz="2400">
              <a:solidFill>
                <a:srgbClr val="FF0000"/>
              </a:solidFill>
            </a:endParaRPr>
          </a:p>
        </p:txBody>
      </p:sp>
      <p:sp>
        <p:nvSpPr>
          <p:cNvPr id="767" name="Google Shape;767;p107"/>
          <p:cNvSpPr txBox="1"/>
          <p:nvPr>
            <p:ph type="title"/>
          </p:nvPr>
        </p:nvSpPr>
        <p:spPr>
          <a:xfrm>
            <a:off x="311700" y="118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Identifying classes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08"/>
          <p:cNvSpPr txBox="1"/>
          <p:nvPr>
            <p:ph type="title"/>
          </p:nvPr>
        </p:nvSpPr>
        <p:spPr>
          <a:xfrm>
            <a:off x="311700" y="153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4.3 </a:t>
            </a:r>
            <a:r>
              <a:rPr lang="en"/>
              <a:t>Identifying class relationships</a:t>
            </a:r>
            <a:endParaRPr/>
          </a:p>
          <a:p>
            <a:pPr indent="0" lvl="0" marL="0" rtl="0" algn="l">
              <a:spcBef>
                <a:spcPts val="0"/>
              </a:spcBef>
              <a:spcAft>
                <a:spcPts val="0"/>
              </a:spcAft>
              <a:buNone/>
            </a:pPr>
            <a:r>
              <a:t/>
            </a:r>
            <a:endParaRPr/>
          </a:p>
        </p:txBody>
      </p:sp>
      <p:pic>
        <p:nvPicPr>
          <p:cNvPr id="773" name="Google Shape;773;p108"/>
          <p:cNvPicPr preferRelativeResize="0"/>
          <p:nvPr/>
        </p:nvPicPr>
        <p:blipFill>
          <a:blip r:embed="rId3">
            <a:alphaModFix/>
          </a:blip>
          <a:stretch>
            <a:fillRect/>
          </a:stretch>
        </p:blipFill>
        <p:spPr>
          <a:xfrm>
            <a:off x="1190013" y="1321875"/>
            <a:ext cx="6763975" cy="32933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pic>
        <p:nvPicPr>
          <p:cNvPr id="778" name="Google Shape;778;p109"/>
          <p:cNvPicPr preferRelativeResize="0"/>
          <p:nvPr/>
        </p:nvPicPr>
        <p:blipFill>
          <a:blip r:embed="rId3">
            <a:alphaModFix/>
          </a:blip>
          <a:stretch>
            <a:fillRect/>
          </a:stretch>
        </p:blipFill>
        <p:spPr>
          <a:xfrm>
            <a:off x="1577825" y="1152425"/>
            <a:ext cx="6217174" cy="3305476"/>
          </a:xfrm>
          <a:prstGeom prst="rect">
            <a:avLst/>
          </a:prstGeom>
          <a:noFill/>
          <a:ln>
            <a:noFill/>
          </a:ln>
        </p:spPr>
      </p:pic>
      <p:sp>
        <p:nvSpPr>
          <p:cNvPr id="779" name="Google Shape;779;p109"/>
          <p:cNvSpPr txBox="1"/>
          <p:nvPr>
            <p:ph idx="1" type="body"/>
          </p:nvPr>
        </p:nvSpPr>
        <p:spPr>
          <a:xfrm>
            <a:off x="1987913" y="4206500"/>
            <a:ext cx="5397000" cy="538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2400"/>
              <a:t>Customer has a shopping cart</a:t>
            </a:r>
            <a:endParaRPr sz="2400">
              <a:solidFill>
                <a:srgbClr val="999999"/>
              </a:solidFill>
            </a:endParaRPr>
          </a:p>
        </p:txBody>
      </p:sp>
      <p:sp>
        <p:nvSpPr>
          <p:cNvPr id="780" name="Google Shape;780;p109"/>
          <p:cNvSpPr txBox="1"/>
          <p:nvPr>
            <p:ph type="title"/>
          </p:nvPr>
        </p:nvSpPr>
        <p:spPr>
          <a:xfrm>
            <a:off x="311700" y="153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4.3 Identifying class relationships</a:t>
            </a:r>
            <a:endParaRPr/>
          </a:p>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110"/>
          <p:cNvSpPr txBox="1"/>
          <p:nvPr>
            <p:ph idx="1" type="body"/>
          </p:nvPr>
        </p:nvSpPr>
        <p:spPr>
          <a:xfrm>
            <a:off x="1892538" y="4206500"/>
            <a:ext cx="5587800" cy="538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2400"/>
              <a:t>Shopping cart is filled with items</a:t>
            </a:r>
            <a:endParaRPr sz="2400">
              <a:solidFill>
                <a:srgbClr val="999999"/>
              </a:solidFill>
            </a:endParaRPr>
          </a:p>
        </p:txBody>
      </p:sp>
      <p:pic>
        <p:nvPicPr>
          <p:cNvPr id="786" name="Google Shape;786;p110"/>
          <p:cNvPicPr preferRelativeResize="0"/>
          <p:nvPr/>
        </p:nvPicPr>
        <p:blipFill>
          <a:blip r:embed="rId3">
            <a:alphaModFix/>
          </a:blip>
          <a:stretch>
            <a:fillRect/>
          </a:stretch>
        </p:blipFill>
        <p:spPr>
          <a:xfrm>
            <a:off x="2115163" y="1304825"/>
            <a:ext cx="5142530" cy="2749275"/>
          </a:xfrm>
          <a:prstGeom prst="rect">
            <a:avLst/>
          </a:prstGeom>
          <a:noFill/>
          <a:ln>
            <a:noFill/>
          </a:ln>
        </p:spPr>
      </p:pic>
      <p:sp>
        <p:nvSpPr>
          <p:cNvPr id="787" name="Google Shape;787;p110"/>
          <p:cNvSpPr txBox="1"/>
          <p:nvPr>
            <p:ph type="title"/>
          </p:nvPr>
        </p:nvSpPr>
        <p:spPr>
          <a:xfrm>
            <a:off x="311700" y="153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4.3 Identifying class relationships</a:t>
            </a:r>
            <a:endParaRPr/>
          </a:p>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pic>
        <p:nvPicPr>
          <p:cNvPr id="792" name="Google Shape;792;p111"/>
          <p:cNvPicPr preferRelativeResize="0"/>
          <p:nvPr/>
        </p:nvPicPr>
        <p:blipFill>
          <a:blip r:embed="rId3">
            <a:alphaModFix/>
          </a:blip>
          <a:stretch>
            <a:fillRect/>
          </a:stretch>
        </p:blipFill>
        <p:spPr>
          <a:xfrm>
            <a:off x="1269038" y="1038250"/>
            <a:ext cx="6605925" cy="3254025"/>
          </a:xfrm>
          <a:prstGeom prst="rect">
            <a:avLst/>
          </a:prstGeom>
          <a:noFill/>
          <a:ln>
            <a:noFill/>
          </a:ln>
        </p:spPr>
      </p:pic>
      <p:sp>
        <p:nvSpPr>
          <p:cNvPr id="793" name="Google Shape;793;p111"/>
          <p:cNvSpPr txBox="1"/>
          <p:nvPr>
            <p:ph type="title"/>
          </p:nvPr>
        </p:nvSpPr>
        <p:spPr>
          <a:xfrm>
            <a:off x="311700" y="153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4.3 Identifying class relationships</a:t>
            </a:r>
            <a:endParaRPr/>
          </a:p>
          <a:p>
            <a:pPr indent="0" lvl="0" marL="0" rtl="0" algn="l">
              <a:spcBef>
                <a:spcPts val="0"/>
              </a:spcBef>
              <a:spcAft>
                <a:spcPts val="0"/>
              </a:spcAft>
              <a:buNone/>
            </a:pPr>
            <a:r>
              <a:t/>
            </a:r>
            <a:endParaRPr/>
          </a:p>
        </p:txBody>
      </p:sp>
      <p:sp>
        <p:nvSpPr>
          <p:cNvPr id="794" name="Google Shape;794;p111"/>
          <p:cNvSpPr txBox="1"/>
          <p:nvPr>
            <p:ph idx="1" type="body"/>
          </p:nvPr>
        </p:nvSpPr>
        <p:spPr>
          <a:xfrm>
            <a:off x="1048512" y="4292275"/>
            <a:ext cx="7047000" cy="538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2400"/>
              <a:t>Customer places an order containing item</a:t>
            </a:r>
            <a:endParaRPr sz="2400">
              <a:solidFill>
                <a:srgbClr val="999999"/>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pic>
        <p:nvPicPr>
          <p:cNvPr id="799" name="Google Shape;799;p112"/>
          <p:cNvPicPr preferRelativeResize="0"/>
          <p:nvPr/>
        </p:nvPicPr>
        <p:blipFill>
          <a:blip r:embed="rId3">
            <a:alphaModFix/>
          </a:blip>
          <a:stretch>
            <a:fillRect/>
          </a:stretch>
        </p:blipFill>
        <p:spPr>
          <a:xfrm>
            <a:off x="1368725" y="905063"/>
            <a:ext cx="6406550" cy="3173775"/>
          </a:xfrm>
          <a:prstGeom prst="rect">
            <a:avLst/>
          </a:prstGeom>
          <a:noFill/>
          <a:ln>
            <a:noFill/>
          </a:ln>
        </p:spPr>
      </p:pic>
      <p:sp>
        <p:nvSpPr>
          <p:cNvPr id="800" name="Google Shape;800;p112"/>
          <p:cNvSpPr txBox="1"/>
          <p:nvPr>
            <p:ph type="title"/>
          </p:nvPr>
        </p:nvSpPr>
        <p:spPr>
          <a:xfrm>
            <a:off x="311700" y="153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4.3 Identifying class relationships</a:t>
            </a:r>
            <a:endParaRPr/>
          </a:p>
          <a:p>
            <a:pPr indent="0" lvl="0" marL="0" rtl="0" algn="l">
              <a:spcBef>
                <a:spcPts val="0"/>
              </a:spcBef>
              <a:spcAft>
                <a:spcPts val="0"/>
              </a:spcAft>
              <a:buNone/>
            </a:pPr>
            <a:r>
              <a:t/>
            </a:r>
            <a:endParaRPr/>
          </a:p>
        </p:txBody>
      </p:sp>
      <p:sp>
        <p:nvSpPr>
          <p:cNvPr id="801" name="Google Shape;801;p112"/>
          <p:cNvSpPr txBox="1"/>
          <p:nvPr>
            <p:ph idx="1" type="body"/>
          </p:nvPr>
        </p:nvSpPr>
        <p:spPr>
          <a:xfrm>
            <a:off x="1048500" y="3973300"/>
            <a:ext cx="7047000" cy="979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2400"/>
              <a:t>Order needs address info, payment info, and email to send receipt to</a:t>
            </a:r>
            <a:endParaRPr sz="2400">
              <a:solidFill>
                <a:srgbClr val="999999"/>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pic>
        <p:nvPicPr>
          <p:cNvPr id="806" name="Google Shape;806;p113"/>
          <p:cNvPicPr preferRelativeResize="0"/>
          <p:nvPr/>
        </p:nvPicPr>
        <p:blipFill>
          <a:blip r:embed="rId3">
            <a:alphaModFix/>
          </a:blip>
          <a:stretch>
            <a:fillRect/>
          </a:stretch>
        </p:blipFill>
        <p:spPr>
          <a:xfrm>
            <a:off x="978525" y="880175"/>
            <a:ext cx="6797335" cy="3488101"/>
          </a:xfrm>
          <a:prstGeom prst="rect">
            <a:avLst/>
          </a:prstGeom>
          <a:noFill/>
          <a:ln>
            <a:noFill/>
          </a:ln>
        </p:spPr>
      </p:pic>
      <p:sp>
        <p:nvSpPr>
          <p:cNvPr id="807" name="Google Shape;807;p113"/>
          <p:cNvSpPr txBox="1"/>
          <p:nvPr>
            <p:ph type="title"/>
          </p:nvPr>
        </p:nvSpPr>
        <p:spPr>
          <a:xfrm>
            <a:off x="311700" y="153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4.3 Identifying class relationships</a:t>
            </a:r>
            <a:endParaRPr/>
          </a:p>
          <a:p>
            <a:pPr indent="0" lvl="0" marL="0" rtl="0" algn="l">
              <a:spcBef>
                <a:spcPts val="0"/>
              </a:spcBef>
              <a:spcAft>
                <a:spcPts val="0"/>
              </a:spcAft>
              <a:buNone/>
            </a:pPr>
            <a:r>
              <a:t/>
            </a:r>
            <a:endParaRPr/>
          </a:p>
        </p:txBody>
      </p:sp>
      <p:sp>
        <p:nvSpPr>
          <p:cNvPr id="808" name="Google Shape;808;p113"/>
          <p:cNvSpPr txBox="1"/>
          <p:nvPr>
            <p:ph idx="1" type="body"/>
          </p:nvPr>
        </p:nvSpPr>
        <p:spPr>
          <a:xfrm>
            <a:off x="1048500" y="4387625"/>
            <a:ext cx="7047000" cy="559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2400"/>
              <a:t>Good practice to add short description</a:t>
            </a:r>
            <a:endParaRPr sz="2400">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3"/>
          <p:cNvSpPr txBox="1"/>
          <p:nvPr>
            <p:ph type="title"/>
          </p:nvPr>
        </p:nvSpPr>
        <p:spPr>
          <a:xfrm>
            <a:off x="311700" y="134800"/>
            <a:ext cx="85206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Quiz3: Which process creates objects from class?</a:t>
            </a:r>
            <a:endParaRPr sz="3000"/>
          </a:p>
        </p:txBody>
      </p:sp>
      <p:sp>
        <p:nvSpPr>
          <p:cNvPr id="180" name="Google Shape;180;p33"/>
          <p:cNvSpPr txBox="1"/>
          <p:nvPr/>
        </p:nvSpPr>
        <p:spPr>
          <a:xfrm>
            <a:off x="373225" y="975825"/>
            <a:ext cx="4782000" cy="14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txBox="1"/>
          <p:nvPr/>
        </p:nvSpPr>
        <p:spPr>
          <a:xfrm>
            <a:off x="433625" y="872450"/>
            <a:ext cx="5980500" cy="19209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AutoNum type="alphaUcPeriod"/>
            </a:pPr>
            <a:r>
              <a:rPr lang="en" sz="2200"/>
              <a:t>Initialization</a:t>
            </a:r>
            <a:endParaRPr sz="2200"/>
          </a:p>
          <a:p>
            <a:pPr indent="-368300" lvl="0" marL="457200" rtl="0" algn="l">
              <a:spcBef>
                <a:spcPts val="0"/>
              </a:spcBef>
              <a:spcAft>
                <a:spcPts val="0"/>
              </a:spcAft>
              <a:buSzPts val="2200"/>
              <a:buAutoNum type="alphaUcPeriod"/>
            </a:pPr>
            <a:r>
              <a:rPr lang="en" sz="2200"/>
              <a:t>Methodizing</a:t>
            </a:r>
            <a:endParaRPr sz="2200"/>
          </a:p>
          <a:p>
            <a:pPr indent="-368300" lvl="0" marL="457200" rtl="0" algn="l">
              <a:spcBef>
                <a:spcPts val="0"/>
              </a:spcBef>
              <a:spcAft>
                <a:spcPts val="0"/>
              </a:spcAft>
              <a:buSzPts val="2200"/>
              <a:buAutoNum type="alphaUcPeriod"/>
            </a:pPr>
            <a:r>
              <a:rPr lang="en" sz="2200"/>
              <a:t>Instantiation</a:t>
            </a:r>
            <a:endParaRPr sz="2200"/>
          </a:p>
          <a:p>
            <a:pPr indent="-368300" lvl="0" marL="457200" rtl="0" algn="l">
              <a:spcBef>
                <a:spcPts val="0"/>
              </a:spcBef>
              <a:spcAft>
                <a:spcPts val="0"/>
              </a:spcAft>
              <a:buSzPts val="2200"/>
              <a:buAutoNum type="alphaUcPeriod"/>
            </a:pPr>
            <a:r>
              <a:rPr lang="en" sz="2200"/>
              <a:t>Calling</a:t>
            </a:r>
            <a:endParaRPr sz="22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14"/>
          <p:cNvSpPr txBox="1"/>
          <p:nvPr>
            <p:ph type="title"/>
          </p:nvPr>
        </p:nvSpPr>
        <p:spPr>
          <a:xfrm>
            <a:off x="311700" y="130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a:t>
            </a:r>
            <a:r>
              <a:rPr lang="en"/>
              <a:t>Identifying class responsibilities</a:t>
            </a:r>
            <a:endParaRPr/>
          </a:p>
          <a:p>
            <a:pPr indent="0" lvl="0" marL="0" rtl="0" algn="l">
              <a:spcBef>
                <a:spcPts val="0"/>
              </a:spcBef>
              <a:spcAft>
                <a:spcPts val="0"/>
              </a:spcAft>
              <a:buNone/>
            </a:pPr>
            <a:r>
              <a:t/>
            </a:r>
            <a:endParaRPr/>
          </a:p>
        </p:txBody>
      </p:sp>
      <p:sp>
        <p:nvSpPr>
          <p:cNvPr id="814" name="Google Shape;814;p114"/>
          <p:cNvSpPr txBox="1"/>
          <p:nvPr/>
        </p:nvSpPr>
        <p:spPr>
          <a:xfrm>
            <a:off x="510675" y="837500"/>
            <a:ext cx="59040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What will become methods??</a:t>
            </a:r>
            <a:endParaRPr sz="2400">
              <a:solidFill>
                <a:srgbClr val="FF0000"/>
              </a:solidFill>
            </a:endParaRPr>
          </a:p>
        </p:txBody>
      </p:sp>
      <p:pic>
        <p:nvPicPr>
          <p:cNvPr id="815" name="Google Shape;815;p114"/>
          <p:cNvPicPr preferRelativeResize="0"/>
          <p:nvPr/>
        </p:nvPicPr>
        <p:blipFill rotWithShape="1">
          <a:blip r:embed="rId3">
            <a:alphaModFix/>
          </a:blip>
          <a:srcRect b="15607" l="0" r="0" t="10635"/>
          <a:stretch/>
        </p:blipFill>
        <p:spPr>
          <a:xfrm>
            <a:off x="152400" y="1697013"/>
            <a:ext cx="8839199" cy="20060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15"/>
          <p:cNvSpPr txBox="1"/>
          <p:nvPr>
            <p:ph type="title"/>
          </p:nvPr>
        </p:nvSpPr>
        <p:spPr>
          <a:xfrm>
            <a:off x="311700" y="130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Identifying class responsibilities</a:t>
            </a:r>
            <a:endParaRPr/>
          </a:p>
          <a:p>
            <a:pPr indent="0" lvl="0" marL="0" rtl="0" algn="l">
              <a:spcBef>
                <a:spcPts val="0"/>
              </a:spcBef>
              <a:spcAft>
                <a:spcPts val="0"/>
              </a:spcAft>
              <a:buNone/>
            </a:pPr>
            <a:r>
              <a:t/>
            </a:r>
            <a:endParaRPr/>
          </a:p>
        </p:txBody>
      </p:sp>
      <p:pic>
        <p:nvPicPr>
          <p:cNvPr id="821" name="Google Shape;821;p115"/>
          <p:cNvPicPr preferRelativeResize="0"/>
          <p:nvPr/>
        </p:nvPicPr>
        <p:blipFill>
          <a:blip r:embed="rId3">
            <a:alphaModFix/>
          </a:blip>
          <a:stretch>
            <a:fillRect/>
          </a:stretch>
        </p:blipFill>
        <p:spPr>
          <a:xfrm>
            <a:off x="701075" y="1536738"/>
            <a:ext cx="8061249" cy="2209675"/>
          </a:xfrm>
          <a:prstGeom prst="rect">
            <a:avLst/>
          </a:prstGeom>
          <a:noFill/>
          <a:ln>
            <a:noFill/>
          </a:ln>
        </p:spPr>
      </p:pic>
      <p:sp>
        <p:nvSpPr>
          <p:cNvPr id="822" name="Google Shape;822;p115"/>
          <p:cNvSpPr txBox="1"/>
          <p:nvPr>
            <p:ph idx="1" type="body"/>
          </p:nvPr>
        </p:nvSpPr>
        <p:spPr>
          <a:xfrm>
            <a:off x="2438000" y="3907475"/>
            <a:ext cx="4393200" cy="538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3000"/>
              <a:t>List all of verbs</a:t>
            </a:r>
            <a:endParaRPr sz="3000">
              <a:solidFill>
                <a:srgbClr val="999999"/>
              </a:solidFill>
            </a:endParaRPr>
          </a:p>
        </p:txBody>
      </p:sp>
      <p:sp>
        <p:nvSpPr>
          <p:cNvPr id="823" name="Google Shape;823;p115"/>
          <p:cNvSpPr txBox="1"/>
          <p:nvPr/>
        </p:nvSpPr>
        <p:spPr>
          <a:xfrm>
            <a:off x="510675" y="837500"/>
            <a:ext cx="59040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What will become methods??</a:t>
            </a:r>
            <a:endParaRPr sz="2400">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pic>
        <p:nvPicPr>
          <p:cNvPr id="828" name="Google Shape;828;p116"/>
          <p:cNvPicPr preferRelativeResize="0"/>
          <p:nvPr/>
        </p:nvPicPr>
        <p:blipFill>
          <a:blip r:embed="rId3">
            <a:alphaModFix/>
          </a:blip>
          <a:stretch>
            <a:fillRect/>
          </a:stretch>
        </p:blipFill>
        <p:spPr>
          <a:xfrm>
            <a:off x="273513" y="930825"/>
            <a:ext cx="8596965" cy="3686275"/>
          </a:xfrm>
          <a:prstGeom prst="rect">
            <a:avLst/>
          </a:prstGeom>
          <a:noFill/>
          <a:ln>
            <a:noFill/>
          </a:ln>
        </p:spPr>
      </p:pic>
      <p:sp>
        <p:nvSpPr>
          <p:cNvPr id="829" name="Google Shape;829;p116"/>
          <p:cNvSpPr txBox="1"/>
          <p:nvPr>
            <p:ph type="title"/>
          </p:nvPr>
        </p:nvSpPr>
        <p:spPr>
          <a:xfrm>
            <a:off x="311700" y="130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Identifying class responsibilities</a:t>
            </a:r>
            <a:endParaRPr/>
          </a:p>
          <a:p>
            <a:pPr indent="0" lvl="0" marL="0" rtl="0" algn="l">
              <a:spcBef>
                <a:spcPts val="0"/>
              </a:spcBef>
              <a:spcAft>
                <a:spcPts val="0"/>
              </a:spcAft>
              <a:buNone/>
            </a:pPr>
            <a:r>
              <a:t/>
            </a:r>
            <a:endParaRPr/>
          </a:p>
        </p:txBody>
      </p:sp>
      <p:sp>
        <p:nvSpPr>
          <p:cNvPr id="830" name="Google Shape;830;p116"/>
          <p:cNvSpPr txBox="1"/>
          <p:nvPr/>
        </p:nvSpPr>
        <p:spPr>
          <a:xfrm>
            <a:off x="2586725" y="3973275"/>
            <a:ext cx="51459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Ask what are responsibilities and whose job it is?</a:t>
            </a:r>
            <a:endParaRPr sz="2400">
              <a:solidFill>
                <a:srgbClr val="FF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pic>
        <p:nvPicPr>
          <p:cNvPr id="835" name="Google Shape;835;p117"/>
          <p:cNvPicPr preferRelativeResize="0"/>
          <p:nvPr/>
        </p:nvPicPr>
        <p:blipFill>
          <a:blip r:embed="rId3">
            <a:alphaModFix/>
          </a:blip>
          <a:stretch>
            <a:fillRect/>
          </a:stretch>
        </p:blipFill>
        <p:spPr>
          <a:xfrm>
            <a:off x="273513" y="1152425"/>
            <a:ext cx="8596965" cy="3686275"/>
          </a:xfrm>
          <a:prstGeom prst="rect">
            <a:avLst/>
          </a:prstGeom>
          <a:noFill/>
          <a:ln>
            <a:noFill/>
          </a:ln>
        </p:spPr>
      </p:pic>
      <p:sp>
        <p:nvSpPr>
          <p:cNvPr id="836" name="Google Shape;836;p117"/>
          <p:cNvSpPr/>
          <p:nvPr/>
        </p:nvSpPr>
        <p:spPr>
          <a:xfrm>
            <a:off x="5963775" y="1285875"/>
            <a:ext cx="1116300" cy="39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7"/>
          <p:cNvSpPr txBox="1"/>
          <p:nvPr>
            <p:ph idx="1" type="body"/>
          </p:nvPr>
        </p:nvSpPr>
        <p:spPr>
          <a:xfrm>
            <a:off x="245050" y="4475650"/>
            <a:ext cx="8898900" cy="41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Customer verifies items in shopping cart. So, the shopping cart display totals</a:t>
            </a:r>
            <a:endParaRPr/>
          </a:p>
        </p:txBody>
      </p:sp>
      <p:sp>
        <p:nvSpPr>
          <p:cNvPr id="838" name="Google Shape;838;p117"/>
          <p:cNvSpPr txBox="1"/>
          <p:nvPr>
            <p:ph type="title"/>
          </p:nvPr>
        </p:nvSpPr>
        <p:spPr>
          <a:xfrm>
            <a:off x="311700" y="130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Identifying class responsibilities</a:t>
            </a:r>
            <a:endParaRPr/>
          </a:p>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pic>
        <p:nvPicPr>
          <p:cNvPr id="843" name="Google Shape;843;p118"/>
          <p:cNvPicPr preferRelativeResize="0"/>
          <p:nvPr/>
        </p:nvPicPr>
        <p:blipFill>
          <a:blip r:embed="rId3">
            <a:alphaModFix/>
          </a:blip>
          <a:stretch>
            <a:fillRect/>
          </a:stretch>
        </p:blipFill>
        <p:spPr>
          <a:xfrm>
            <a:off x="1138000" y="1304825"/>
            <a:ext cx="6868012" cy="3018426"/>
          </a:xfrm>
          <a:prstGeom prst="rect">
            <a:avLst/>
          </a:prstGeom>
          <a:noFill/>
          <a:ln>
            <a:noFill/>
          </a:ln>
        </p:spPr>
      </p:pic>
      <p:sp>
        <p:nvSpPr>
          <p:cNvPr id="844" name="Google Shape;844;p118"/>
          <p:cNvSpPr/>
          <p:nvPr/>
        </p:nvSpPr>
        <p:spPr>
          <a:xfrm>
            <a:off x="2843800" y="1774325"/>
            <a:ext cx="1153500" cy="34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8"/>
          <p:cNvSpPr txBox="1"/>
          <p:nvPr>
            <p:ph type="title"/>
          </p:nvPr>
        </p:nvSpPr>
        <p:spPr>
          <a:xfrm>
            <a:off x="311700" y="130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Identifying class responsibilities</a:t>
            </a:r>
            <a:endParaRPr/>
          </a:p>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pic>
        <p:nvPicPr>
          <p:cNvPr id="850" name="Google Shape;850;p119"/>
          <p:cNvPicPr preferRelativeResize="0"/>
          <p:nvPr/>
        </p:nvPicPr>
        <p:blipFill>
          <a:blip r:embed="rId3">
            <a:alphaModFix/>
          </a:blip>
          <a:stretch>
            <a:fillRect/>
          </a:stretch>
        </p:blipFill>
        <p:spPr>
          <a:xfrm>
            <a:off x="1138000" y="1304825"/>
            <a:ext cx="6868012" cy="3018426"/>
          </a:xfrm>
          <a:prstGeom prst="rect">
            <a:avLst/>
          </a:prstGeom>
          <a:noFill/>
          <a:ln>
            <a:noFill/>
          </a:ln>
        </p:spPr>
      </p:pic>
      <p:sp>
        <p:nvSpPr>
          <p:cNvPr id="851" name="Google Shape;851;p119"/>
          <p:cNvSpPr/>
          <p:nvPr/>
        </p:nvSpPr>
        <p:spPr>
          <a:xfrm>
            <a:off x="5674725" y="1624800"/>
            <a:ext cx="2331300" cy="34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 name="Google Shape;852;p119"/>
          <p:cNvCxnSpPr>
            <a:stCxn id="851" idx="1"/>
          </p:cNvCxnSpPr>
          <p:nvPr/>
        </p:nvCxnSpPr>
        <p:spPr>
          <a:xfrm flipH="1">
            <a:off x="2232825" y="1799250"/>
            <a:ext cx="3441900" cy="812400"/>
          </a:xfrm>
          <a:prstGeom prst="straightConnector1">
            <a:avLst/>
          </a:prstGeom>
          <a:noFill/>
          <a:ln cap="flat" cmpd="sng" w="38100">
            <a:solidFill>
              <a:srgbClr val="FF0000"/>
            </a:solidFill>
            <a:prstDash val="solid"/>
            <a:round/>
            <a:headEnd len="med" w="med" type="none"/>
            <a:tailEnd len="med" w="med" type="triangle"/>
          </a:ln>
        </p:spPr>
      </p:cxnSp>
      <p:cxnSp>
        <p:nvCxnSpPr>
          <p:cNvPr id="853" name="Google Shape;853;p119"/>
          <p:cNvCxnSpPr>
            <a:stCxn id="851" idx="1"/>
          </p:cNvCxnSpPr>
          <p:nvPr/>
        </p:nvCxnSpPr>
        <p:spPr>
          <a:xfrm flipH="1">
            <a:off x="2305425" y="1799250"/>
            <a:ext cx="3369300" cy="1921800"/>
          </a:xfrm>
          <a:prstGeom prst="straightConnector1">
            <a:avLst/>
          </a:prstGeom>
          <a:noFill/>
          <a:ln cap="flat" cmpd="sng" w="38100">
            <a:solidFill>
              <a:srgbClr val="FF0000"/>
            </a:solidFill>
            <a:prstDash val="solid"/>
            <a:round/>
            <a:headEnd len="med" w="med" type="none"/>
            <a:tailEnd len="med" w="med" type="triangle"/>
          </a:ln>
        </p:spPr>
      </p:cxnSp>
      <p:sp>
        <p:nvSpPr>
          <p:cNvPr id="854" name="Google Shape;854;p119"/>
          <p:cNvSpPr txBox="1"/>
          <p:nvPr>
            <p:ph type="title"/>
          </p:nvPr>
        </p:nvSpPr>
        <p:spPr>
          <a:xfrm>
            <a:off x="311700" y="130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Identifying class responsibilities</a:t>
            </a:r>
            <a:endParaRPr/>
          </a:p>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pic>
        <p:nvPicPr>
          <p:cNvPr id="859" name="Google Shape;859;p120"/>
          <p:cNvPicPr preferRelativeResize="0"/>
          <p:nvPr/>
        </p:nvPicPr>
        <p:blipFill>
          <a:blip r:embed="rId3">
            <a:alphaModFix/>
          </a:blip>
          <a:stretch>
            <a:fillRect/>
          </a:stretch>
        </p:blipFill>
        <p:spPr>
          <a:xfrm>
            <a:off x="256038" y="1215125"/>
            <a:ext cx="8631917" cy="3686275"/>
          </a:xfrm>
          <a:prstGeom prst="rect">
            <a:avLst/>
          </a:prstGeom>
          <a:noFill/>
          <a:ln>
            <a:noFill/>
          </a:ln>
        </p:spPr>
      </p:pic>
      <p:sp>
        <p:nvSpPr>
          <p:cNvPr id="860" name="Google Shape;860;p120"/>
          <p:cNvSpPr txBox="1"/>
          <p:nvPr>
            <p:ph type="title"/>
          </p:nvPr>
        </p:nvSpPr>
        <p:spPr>
          <a:xfrm>
            <a:off x="311700" y="130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Identifying class responsibilities</a:t>
            </a:r>
            <a:endParaRPr/>
          </a:p>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pic>
        <p:nvPicPr>
          <p:cNvPr id="865" name="Google Shape;865;p121"/>
          <p:cNvPicPr preferRelativeResize="0"/>
          <p:nvPr/>
        </p:nvPicPr>
        <p:blipFill>
          <a:blip r:embed="rId3">
            <a:alphaModFix/>
          </a:blip>
          <a:stretch>
            <a:fillRect/>
          </a:stretch>
        </p:blipFill>
        <p:spPr>
          <a:xfrm>
            <a:off x="256038" y="1215125"/>
            <a:ext cx="8631917" cy="3686275"/>
          </a:xfrm>
          <a:prstGeom prst="rect">
            <a:avLst/>
          </a:prstGeom>
          <a:noFill/>
          <a:ln>
            <a:noFill/>
          </a:ln>
        </p:spPr>
      </p:pic>
      <p:sp>
        <p:nvSpPr>
          <p:cNvPr id="866" name="Google Shape;866;p121"/>
          <p:cNvSpPr/>
          <p:nvPr/>
        </p:nvSpPr>
        <p:spPr>
          <a:xfrm>
            <a:off x="5684675" y="1933800"/>
            <a:ext cx="2331300" cy="353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7" name="Google Shape;867;p121"/>
          <p:cNvCxnSpPr>
            <a:stCxn id="866" idx="1"/>
          </p:cNvCxnSpPr>
          <p:nvPr/>
        </p:nvCxnSpPr>
        <p:spPr>
          <a:xfrm flipH="1">
            <a:off x="3558575" y="2110650"/>
            <a:ext cx="2126100" cy="401400"/>
          </a:xfrm>
          <a:prstGeom prst="straightConnector1">
            <a:avLst/>
          </a:prstGeom>
          <a:noFill/>
          <a:ln cap="flat" cmpd="sng" w="38100">
            <a:solidFill>
              <a:srgbClr val="FF0000"/>
            </a:solidFill>
            <a:prstDash val="solid"/>
            <a:round/>
            <a:headEnd len="med" w="med" type="none"/>
            <a:tailEnd len="med" w="med" type="triangle"/>
          </a:ln>
        </p:spPr>
      </p:cxnSp>
      <p:sp>
        <p:nvSpPr>
          <p:cNvPr id="868" name="Google Shape;868;p121"/>
          <p:cNvSpPr/>
          <p:nvPr/>
        </p:nvSpPr>
        <p:spPr>
          <a:xfrm>
            <a:off x="5837075" y="2287500"/>
            <a:ext cx="2331300" cy="353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9" name="Google Shape;869;p121"/>
          <p:cNvCxnSpPr>
            <a:stCxn id="868" idx="1"/>
          </p:cNvCxnSpPr>
          <p:nvPr/>
        </p:nvCxnSpPr>
        <p:spPr>
          <a:xfrm flipH="1">
            <a:off x="1774175" y="2464350"/>
            <a:ext cx="4062900" cy="416400"/>
          </a:xfrm>
          <a:prstGeom prst="straightConnector1">
            <a:avLst/>
          </a:prstGeom>
          <a:noFill/>
          <a:ln cap="flat" cmpd="sng" w="38100">
            <a:solidFill>
              <a:srgbClr val="FF0000"/>
            </a:solidFill>
            <a:prstDash val="solid"/>
            <a:round/>
            <a:headEnd len="med" w="med" type="none"/>
            <a:tailEnd len="med" w="med" type="triangle"/>
          </a:ln>
        </p:spPr>
      </p:cxnSp>
      <p:sp>
        <p:nvSpPr>
          <p:cNvPr id="870" name="Google Shape;870;p121"/>
          <p:cNvSpPr txBox="1"/>
          <p:nvPr>
            <p:ph type="title"/>
          </p:nvPr>
        </p:nvSpPr>
        <p:spPr>
          <a:xfrm>
            <a:off x="311700" y="130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Identifying class responsibilities</a:t>
            </a:r>
            <a:endParaRPr/>
          </a:p>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pic>
        <p:nvPicPr>
          <p:cNvPr id="875" name="Google Shape;875;p122"/>
          <p:cNvPicPr preferRelativeResize="0"/>
          <p:nvPr/>
        </p:nvPicPr>
        <p:blipFill>
          <a:blip r:embed="rId3">
            <a:alphaModFix/>
          </a:blip>
          <a:stretch>
            <a:fillRect/>
          </a:stretch>
        </p:blipFill>
        <p:spPr>
          <a:xfrm>
            <a:off x="583775" y="1152425"/>
            <a:ext cx="7976446" cy="3686275"/>
          </a:xfrm>
          <a:prstGeom prst="rect">
            <a:avLst/>
          </a:prstGeom>
          <a:noFill/>
          <a:ln>
            <a:noFill/>
          </a:ln>
        </p:spPr>
      </p:pic>
      <p:sp>
        <p:nvSpPr>
          <p:cNvPr id="876" name="Google Shape;876;p122"/>
          <p:cNvSpPr txBox="1"/>
          <p:nvPr>
            <p:ph type="title"/>
          </p:nvPr>
        </p:nvSpPr>
        <p:spPr>
          <a:xfrm>
            <a:off x="311700" y="130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Identifying class responsibilities</a:t>
            </a:r>
            <a:endParaRPr/>
          </a:p>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pic>
        <p:nvPicPr>
          <p:cNvPr id="881" name="Google Shape;881;p123"/>
          <p:cNvPicPr preferRelativeResize="0"/>
          <p:nvPr/>
        </p:nvPicPr>
        <p:blipFill>
          <a:blip r:embed="rId3">
            <a:alphaModFix/>
          </a:blip>
          <a:stretch>
            <a:fillRect/>
          </a:stretch>
        </p:blipFill>
        <p:spPr>
          <a:xfrm>
            <a:off x="583775" y="1152425"/>
            <a:ext cx="7976446" cy="3686275"/>
          </a:xfrm>
          <a:prstGeom prst="rect">
            <a:avLst/>
          </a:prstGeom>
          <a:noFill/>
          <a:ln>
            <a:noFill/>
          </a:ln>
        </p:spPr>
      </p:pic>
      <p:sp>
        <p:nvSpPr>
          <p:cNvPr id="882" name="Google Shape;882;p123"/>
          <p:cNvSpPr/>
          <p:nvPr/>
        </p:nvSpPr>
        <p:spPr>
          <a:xfrm>
            <a:off x="5990775" y="2492000"/>
            <a:ext cx="2312700" cy="1345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3" name="Google Shape;883;p123"/>
          <p:cNvCxnSpPr>
            <a:stCxn id="882" idx="1"/>
          </p:cNvCxnSpPr>
          <p:nvPr/>
        </p:nvCxnSpPr>
        <p:spPr>
          <a:xfrm rot="10800000">
            <a:off x="3917475" y="3100100"/>
            <a:ext cx="2073300" cy="64800"/>
          </a:xfrm>
          <a:prstGeom prst="straightConnector1">
            <a:avLst/>
          </a:prstGeom>
          <a:noFill/>
          <a:ln cap="flat" cmpd="sng" w="38100">
            <a:solidFill>
              <a:srgbClr val="FF0000"/>
            </a:solidFill>
            <a:prstDash val="solid"/>
            <a:round/>
            <a:headEnd len="med" w="med" type="none"/>
            <a:tailEnd len="med" w="med" type="triangle"/>
          </a:ln>
        </p:spPr>
      </p:cxnSp>
      <p:sp>
        <p:nvSpPr>
          <p:cNvPr id="884" name="Google Shape;884;p123"/>
          <p:cNvSpPr txBox="1"/>
          <p:nvPr>
            <p:ph type="title"/>
          </p:nvPr>
        </p:nvSpPr>
        <p:spPr>
          <a:xfrm>
            <a:off x="311700" y="130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Identifying class responsibilities</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